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586" r:id="rId2"/>
    <p:sldId id="588" r:id="rId3"/>
    <p:sldId id="539" r:id="rId4"/>
    <p:sldId id="530" r:id="rId5"/>
    <p:sldId id="591" r:id="rId6"/>
    <p:sldId id="598" r:id="rId7"/>
    <p:sldId id="599" r:id="rId8"/>
    <p:sldId id="597" r:id="rId9"/>
    <p:sldId id="589" r:id="rId10"/>
    <p:sldId id="528" r:id="rId11"/>
    <p:sldId id="529" r:id="rId12"/>
    <p:sldId id="606" r:id="rId13"/>
    <p:sldId id="594" r:id="rId14"/>
    <p:sldId id="615" r:id="rId15"/>
    <p:sldId id="612" r:id="rId16"/>
    <p:sldId id="609" r:id="rId17"/>
    <p:sldId id="596" r:id="rId18"/>
    <p:sldId id="601" r:id="rId19"/>
    <p:sldId id="382" r:id="rId20"/>
    <p:sldId id="603" r:id="rId21"/>
    <p:sldId id="604" r:id="rId22"/>
    <p:sldId id="605" r:id="rId23"/>
    <p:sldId id="5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BA1E6-86A6-49E0-A4C9-27E5296A3811}" v="5" dt="2020-02-17T15:41:56.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ermak" userId="61293d962b77ac78" providerId="LiveId" clId="{8FEA1CEA-CEA2-47A0-B0F0-455486A8E2B4}"/>
    <pc:docChg chg="custSel addSld modSld">
      <pc:chgData name="Dan Cermak" userId="61293d962b77ac78" providerId="LiveId" clId="{8FEA1CEA-CEA2-47A0-B0F0-455486A8E2B4}" dt="2020-02-17T15:41:56.726" v="175"/>
      <pc:docMkLst>
        <pc:docMk/>
      </pc:docMkLst>
      <pc:sldChg chg="modSp">
        <pc:chgData name="Dan Cermak" userId="61293d962b77ac78" providerId="LiveId" clId="{8FEA1CEA-CEA2-47A0-B0F0-455486A8E2B4}" dt="2020-02-17T01:21:13.669" v="90" actId="403"/>
        <pc:sldMkLst>
          <pc:docMk/>
          <pc:sldMk cId="2668748964" sldId="604"/>
        </pc:sldMkLst>
        <pc:spChg chg="mod">
          <ac:chgData name="Dan Cermak" userId="61293d962b77ac78" providerId="LiveId" clId="{8FEA1CEA-CEA2-47A0-B0F0-455486A8E2B4}" dt="2020-02-17T01:21:13.669" v="90" actId="403"/>
          <ac:spMkLst>
            <pc:docMk/>
            <pc:sldMk cId="2668748964" sldId="604"/>
            <ac:spMk id="7" creationId="{9A42E239-DC44-483F-B25F-71A457C5D678}"/>
          </ac:spMkLst>
        </pc:spChg>
        <pc:grpChg chg="mod ord">
          <ac:chgData name="Dan Cermak" userId="61293d962b77ac78" providerId="LiveId" clId="{8FEA1CEA-CEA2-47A0-B0F0-455486A8E2B4}" dt="2020-02-17T01:20:13.006" v="21" actId="1037"/>
          <ac:grpSpMkLst>
            <pc:docMk/>
            <pc:sldMk cId="2668748964" sldId="604"/>
            <ac:grpSpMk id="8" creationId="{60FC3EDC-B617-491A-9CB0-575098D1087C}"/>
          </ac:grpSpMkLst>
        </pc:grpChg>
      </pc:sldChg>
      <pc:sldChg chg="delSp modSp add delAnim">
        <pc:chgData name="Dan Cermak" userId="61293d962b77ac78" providerId="LiveId" clId="{8FEA1CEA-CEA2-47A0-B0F0-455486A8E2B4}" dt="2020-02-17T01:21:53.936" v="94" actId="478"/>
        <pc:sldMkLst>
          <pc:docMk/>
          <pc:sldMk cId="2500903224" sldId="605"/>
        </pc:sldMkLst>
        <pc:spChg chg="mod">
          <ac:chgData name="Dan Cermak" userId="61293d962b77ac78" providerId="LiveId" clId="{8FEA1CEA-CEA2-47A0-B0F0-455486A8E2B4}" dt="2020-02-17T01:21:49.283" v="92" actId="6549"/>
          <ac:spMkLst>
            <pc:docMk/>
            <pc:sldMk cId="2500903224" sldId="605"/>
            <ac:spMk id="7" creationId="{9A42E239-DC44-483F-B25F-71A457C5D678}"/>
          </ac:spMkLst>
        </pc:spChg>
        <pc:grpChg chg="del">
          <ac:chgData name="Dan Cermak" userId="61293d962b77ac78" providerId="LiveId" clId="{8FEA1CEA-CEA2-47A0-B0F0-455486A8E2B4}" dt="2020-02-17T01:21:53.936" v="94" actId="478"/>
          <ac:grpSpMkLst>
            <pc:docMk/>
            <pc:sldMk cId="2500903224" sldId="605"/>
            <ac:grpSpMk id="3" creationId="{7D8FB0FF-61AC-4755-9F99-64A5B93FB190}"/>
          </ac:grpSpMkLst>
        </pc:grpChg>
        <pc:grpChg chg="del">
          <ac:chgData name="Dan Cermak" userId="61293d962b77ac78" providerId="LiveId" clId="{8FEA1CEA-CEA2-47A0-B0F0-455486A8E2B4}" dt="2020-02-17T01:21:51.747" v="93" actId="478"/>
          <ac:grpSpMkLst>
            <pc:docMk/>
            <pc:sldMk cId="2500903224" sldId="605"/>
            <ac:grpSpMk id="8" creationId="{60FC3EDC-B617-491A-9CB0-575098D1087C}"/>
          </ac:grpSpMkLst>
        </pc:grpChg>
      </pc:sldChg>
      <pc:sldChg chg="addSp modSp">
        <pc:chgData name="Dan Cermak" userId="61293d962b77ac78" providerId="LiveId" clId="{8FEA1CEA-CEA2-47A0-B0F0-455486A8E2B4}" dt="2020-02-17T15:41:56.726" v="175"/>
        <pc:sldMkLst>
          <pc:docMk/>
          <pc:sldMk cId="2464231841" sldId="606"/>
        </pc:sldMkLst>
        <pc:spChg chg="mod">
          <ac:chgData name="Dan Cermak" userId="61293d962b77ac78" providerId="LiveId" clId="{8FEA1CEA-CEA2-47A0-B0F0-455486A8E2B4}" dt="2020-02-17T01:32:19.159" v="174" actId="20577"/>
          <ac:spMkLst>
            <pc:docMk/>
            <pc:sldMk cId="2464231841" sldId="606"/>
            <ac:spMk id="3" creationId="{8FF97F57-A904-438D-AD8C-EED15153ADB2}"/>
          </ac:spMkLst>
        </pc:spChg>
        <pc:spChg chg="mod">
          <ac:chgData name="Dan Cermak" userId="61293d962b77ac78" providerId="LiveId" clId="{8FEA1CEA-CEA2-47A0-B0F0-455486A8E2B4}" dt="2020-02-17T01:32:13.809" v="173" actId="27636"/>
          <ac:spMkLst>
            <pc:docMk/>
            <pc:sldMk cId="2464231841" sldId="606"/>
            <ac:spMk id="7" creationId="{B4BA7D12-DDE5-44C2-B715-679138A499E8}"/>
          </ac:spMkLst>
        </pc:spChg>
        <pc:picChg chg="add mod">
          <ac:chgData name="Dan Cermak" userId="61293d962b77ac78" providerId="LiveId" clId="{8FEA1CEA-CEA2-47A0-B0F0-455486A8E2B4}" dt="2020-02-17T15:41:56.726" v="175"/>
          <ac:picMkLst>
            <pc:docMk/>
            <pc:sldMk cId="2464231841" sldId="606"/>
            <ac:picMk id="2" creationId="{E0A3223A-3DE2-4B9D-A534-6562C58564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60248-5B3D-4E66-85F6-5C6DB6B67D94}"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83C5E-0292-4C6B-A028-92C6D14D7B22}" type="slidenum">
              <a:rPr lang="en-US" smtClean="0"/>
              <a:t>‹#›</a:t>
            </a:fld>
            <a:endParaRPr lang="en-US"/>
          </a:p>
        </p:txBody>
      </p:sp>
    </p:spTree>
    <p:extLst>
      <p:ext uri="{BB962C8B-B14F-4D97-AF65-F5344CB8AC3E}">
        <p14:creationId xmlns:p14="http://schemas.microsoft.com/office/powerpoint/2010/main" val="286364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96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2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23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3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19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099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10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69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76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04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4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18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5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60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47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14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45173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80376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365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91441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5147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25455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664952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690489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57669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033979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95569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2/21/2020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843027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time_continue=4&amp;v=Cr3wc1tDLP8&amp;feature=emb_logo" TargetMode="External"/><Relationship Id="rId3" Type="http://schemas.openxmlformats.org/officeDocument/2006/relationships/slideLayout" Target="../slideLayouts/slideLayout2.xml"/><Relationship Id="rId7" Type="http://schemas.openxmlformats.org/officeDocument/2006/relationships/hyperlink" Target="https://cs498vr.cs.illinois.edu/projects/SP19-SpellCasting.html"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cs498vr.cs.illinois.edu/projects/FA19-TableTop_WorldBuilder.html" TargetMode="External"/><Relationship Id="rId5" Type="http://schemas.openxmlformats.org/officeDocument/2006/relationships/hyperlink" Target="https://www.youtube.com/watch?time_continue=13&amp;v=O4_kE8EUs9c&amp;feature=emb_logo" TargetMode="External"/><Relationship Id="rId4" Type="http://schemas.openxmlformats.org/officeDocument/2006/relationships/notesSlide" Target="../notesSlides/notesSlide10.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hyperlink" Target="https://www.youtube.com/watch?v=IUY2yI5F16U"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www.masterclass.com/articles/what-is-mise-en-scene-in-film#10-components-of-mise-en-scne-in-fil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tflix.com/gb/title/8005788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britishcouncil.org/voices-magazine/minglu-wang-explains-how-design-theater-stage-se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theguardian.com/culture/2012/aug/10/ariane-mnouchkine-life-in-thea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fcjf_t05BYQ"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cjf_t05BYQ"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search?q=Back+to+dinosaur+Island+VR+demo&amp;rlz=1C1CHBF_enUS802US802&amp;source=lnms&amp;tbm=isch&amp;sa=X&amp;ved=0ahUKEwjS4_Kr5q_gAhVL7YMKHd9RBLoQ_AUIECgD&amp;biw=973&amp;bih=935#imgrc=btjTyrFfrWCgL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Tl9BFHslqb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a:t>
            </a:r>
          </a:p>
        </p:txBody>
      </p:sp>
      <p:sp>
        <p:nvSpPr>
          <p:cNvPr id="10" name="TextBox 9"/>
          <p:cNvSpPr txBox="1"/>
          <p:nvPr/>
        </p:nvSpPr>
        <p:spPr>
          <a:xfrm>
            <a:off x="91439" y="1097280"/>
            <a:ext cx="11927841" cy="5693866"/>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Virtual Reality</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Processes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Set 4</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5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2076253" cy="2209836"/>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Specifics – Ergonomics</a:t>
            </a:r>
            <a:br>
              <a:rPr lang="en-US" sz="3200" dirty="0">
                <a:solidFill>
                  <a:schemeClr val="bg1"/>
                </a:solidFill>
                <a:latin typeface="+mn-lt"/>
              </a:rPr>
            </a:br>
            <a:r>
              <a:rPr lang="en-US" sz="2000" i="1" dirty="0">
                <a:solidFill>
                  <a:prstClr val="white"/>
                </a:solidFill>
                <a:latin typeface="Calibri" panose="020F0502020204030204"/>
              </a:rPr>
              <a:t>Alger</a:t>
            </a:r>
            <a:endParaRPr lang="en-US" sz="3200" dirty="0">
              <a:solidFill>
                <a:schemeClr val="bg1"/>
              </a:solidFill>
              <a:latin typeface="+mn-lt"/>
            </a:endParaRPr>
          </a:p>
        </p:txBody>
      </p:sp>
      <p:pic>
        <p:nvPicPr>
          <p:cNvPr id="6" name="Picture 5" descr="A picture containing object, antenna&#10;&#10;Description automatically generated">
            <a:extLst>
              <a:ext uri="{FF2B5EF4-FFF2-40B4-BE49-F238E27FC236}">
                <a16:creationId xmlns:a16="http://schemas.microsoft.com/office/drawing/2014/main" id="{D4AD3782-DCBE-4903-B713-587F9F848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474" y="1561425"/>
            <a:ext cx="4221606" cy="4061696"/>
          </a:xfrm>
          <a:prstGeom prst="rect">
            <a:avLst/>
          </a:prstGeom>
        </p:spPr>
      </p:pic>
      <p:pic>
        <p:nvPicPr>
          <p:cNvPr id="10" name="Picture 9" descr="A close up of a map&#10;&#10;Description automatically generated">
            <a:extLst>
              <a:ext uri="{FF2B5EF4-FFF2-40B4-BE49-F238E27FC236}">
                <a16:creationId xmlns:a16="http://schemas.microsoft.com/office/drawing/2014/main" id="{1B45ED13-2CC0-4343-817F-4145C61C30DB}"/>
              </a:ext>
            </a:extLst>
          </p:cNvPr>
          <p:cNvPicPr>
            <a:picLocks noChangeAspect="1"/>
          </p:cNvPicPr>
          <p:nvPr/>
        </p:nvPicPr>
        <p:blipFill rotWithShape="1">
          <a:blip r:embed="rId4">
            <a:extLst>
              <a:ext uri="{28A0092B-C50C-407E-A947-70E740481C1C}">
                <a14:useLocalDpi xmlns:a14="http://schemas.microsoft.com/office/drawing/2010/main" val="0"/>
              </a:ext>
            </a:extLst>
          </a:blip>
          <a:srcRect l="18242" r="20741" b="1828"/>
          <a:stretch/>
        </p:blipFill>
        <p:spPr>
          <a:xfrm>
            <a:off x="411480" y="1569388"/>
            <a:ext cx="5039917" cy="4053733"/>
          </a:xfrm>
          <a:prstGeom prst="rect">
            <a:avLst/>
          </a:prstGeom>
        </p:spPr>
      </p:pic>
    </p:spTree>
    <p:extLst>
      <p:ext uri="{BB962C8B-B14F-4D97-AF65-F5344CB8AC3E}">
        <p14:creationId xmlns:p14="http://schemas.microsoft.com/office/powerpoint/2010/main" val="193798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2076253" cy="2209836"/>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057354C9-D87C-48C2-BCBA-2382EC2D9FCF}"/>
              </a:ext>
            </a:extLst>
          </p:cNvPr>
          <p:cNvSpPr>
            <a:spLocks noGrp="1"/>
          </p:cNvSpPr>
          <p:nvPr>
            <p:ph type="title"/>
          </p:nvPr>
        </p:nvSpPr>
        <p:spPr>
          <a:xfrm>
            <a:off x="411479" y="274320"/>
            <a:ext cx="11619653" cy="822960"/>
          </a:xfrm>
        </p:spPr>
        <p:txBody>
          <a:bodyPr anchor="b" anchorCtr="0">
            <a:normAutofit/>
          </a:bodyPr>
          <a:lstStyle/>
          <a:p>
            <a:r>
              <a:rPr lang="en-US" sz="2800" dirty="0">
                <a:solidFill>
                  <a:schemeClr val="bg1"/>
                </a:solidFill>
                <a:latin typeface="+mn-lt"/>
              </a:rPr>
              <a:t>VR Design Ergonomics: User Information Zones (Out of the Eyes)</a:t>
            </a:r>
            <a:br>
              <a:rPr lang="en-US" sz="3200" dirty="0">
                <a:solidFill>
                  <a:schemeClr val="bg1"/>
                </a:solidFill>
                <a:latin typeface="+mn-lt"/>
              </a:rPr>
            </a:br>
            <a:r>
              <a:rPr lang="en-US" sz="2200" i="1" dirty="0">
                <a:solidFill>
                  <a:schemeClr val="bg1"/>
                </a:solidFill>
                <a:latin typeface="+mn-lt"/>
              </a:rPr>
              <a:t>Alger</a:t>
            </a:r>
            <a:endParaRPr lang="en-US" sz="3200" i="1" dirty="0">
              <a:solidFill>
                <a:schemeClr val="bg1"/>
              </a:solidFill>
              <a:latin typeface="+mn-lt"/>
            </a:endParaRPr>
          </a:p>
        </p:txBody>
      </p:sp>
      <p:pic>
        <p:nvPicPr>
          <p:cNvPr id="9" name="Picture 8" descr="A screenshot of a cell phone&#10;&#10;Description automatically generated">
            <a:extLst>
              <a:ext uri="{FF2B5EF4-FFF2-40B4-BE49-F238E27FC236}">
                <a16:creationId xmlns:a16="http://schemas.microsoft.com/office/drawing/2014/main" id="{1E10A4E8-49AE-4E86-998E-EEDB88A2E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34" y="1321517"/>
            <a:ext cx="9144131" cy="4570580"/>
          </a:xfrm>
          <a:prstGeom prst="rect">
            <a:avLst/>
          </a:prstGeom>
        </p:spPr>
      </p:pic>
    </p:spTree>
    <p:extLst>
      <p:ext uri="{BB962C8B-B14F-4D97-AF65-F5344CB8AC3E}">
        <p14:creationId xmlns:p14="http://schemas.microsoft.com/office/powerpoint/2010/main" val="169320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3395353"/>
          </a:xfrm>
          <a:prstGeom prst="rect">
            <a:avLst/>
          </a:prstGeom>
        </p:spPr>
        <p:txBody>
          <a:bodyPr wrap="square">
            <a:spAutoFit/>
          </a:bodyPr>
          <a:lstStyle/>
          <a:p>
            <a:pPr marL="342900" lvl="0" indent="-342900">
              <a:lnSpc>
                <a:spcPct val="107000"/>
              </a:lnSpc>
              <a:buFont typeface="Arial" panose="020B0604020202020204" pitchFamily="34" charset="0"/>
              <a:buChar char="•"/>
              <a:defRPr/>
            </a:pPr>
            <a:r>
              <a:rPr lang="en-US" sz="2400" dirty="0">
                <a:hlinkClick r:id="rId5"/>
              </a:rPr>
              <a:t>https://www.youtube.com/watch?time_continue=13&amp;v=O4_kE8EUs9c&amp;feature=emb_logo</a:t>
            </a:r>
            <a:endParaRPr lang="en-US" sz="2400" dirty="0"/>
          </a:p>
          <a:p>
            <a:pPr marL="342900" lvl="0" indent="-342900">
              <a:lnSpc>
                <a:spcPct val="107000"/>
              </a:lnSpc>
              <a:buFont typeface="Arial" panose="020B0604020202020204" pitchFamily="34" charset="0"/>
              <a:buChar char="•"/>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r>
              <a:rPr lang="en-US" sz="2400" dirty="0">
                <a:hlinkClick r:id="rId6"/>
              </a:rPr>
              <a:t>https://cs498vr.cs.illinois.edu/projects/FA19-TableTop_WorldBuilder.html</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endPar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r>
              <a:rPr lang="en-US" sz="2400">
                <a:hlinkClick r:id="rId7"/>
              </a:rPr>
              <a:t>https</a:t>
            </a:r>
            <a:r>
              <a:rPr lang="en-US" sz="2400" dirty="0">
                <a:hlinkClick r:id="rId7"/>
              </a:rPr>
              <a:t>://cs498vr.cs.illinois.edu/projects/SP19-SpellCasting.html</a:t>
            </a:r>
            <a:endPar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r>
              <a:rPr lang="en-US" sz="2400" dirty="0">
                <a:hlinkClick r:id="rId8"/>
              </a:rPr>
              <a:t>https://www.youtube.com/watch?time_continue=4&amp;v=Cr3wc1tDLP8&amp;feature=emb_logo</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endPar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Examples of where NOT to put interface or content</a:t>
            </a:r>
            <a:endParaRPr lang="en-US" sz="3200" dirty="0">
              <a:solidFill>
                <a:schemeClr val="bg1"/>
              </a:solidFill>
              <a:latin typeface="+mn-lt"/>
            </a:endParaRPr>
          </a:p>
        </p:txBody>
      </p:sp>
      <p:pic>
        <p:nvPicPr>
          <p:cNvPr id="2" name="Audio 1">
            <a:hlinkClick r:id="" action="ppaction://media"/>
            <a:extLst>
              <a:ext uri="{FF2B5EF4-FFF2-40B4-BE49-F238E27FC236}">
                <a16:creationId xmlns:a16="http://schemas.microsoft.com/office/drawing/2014/main" id="{E0A3223A-3DE2-4B9D-A534-6562C585649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64231841"/>
      </p:ext>
    </p:extLst>
  </p:cSld>
  <p:clrMapOvr>
    <a:masterClrMapping/>
  </p:clrMapOvr>
  <mc:AlternateContent xmlns:mc="http://schemas.openxmlformats.org/markup-compatibility/2006" xmlns:p14="http://schemas.microsoft.com/office/powerpoint/2010/main">
    <mc:Choice Requires="p14">
      <p:transition spd="slow" p14:dur="2000" advTm="1999"/>
    </mc:Choice>
    <mc:Fallback xmlns="">
      <p:transition spd="slow" advTm="1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erson wearing a costume&#10;&#10;Description automatically generated">
            <a:extLst>
              <a:ext uri="{FF2B5EF4-FFF2-40B4-BE49-F238E27FC236}">
                <a16:creationId xmlns:a16="http://schemas.microsoft.com/office/drawing/2014/main" id="{A972BC0C-9880-46D4-B330-CC14A1D74690}"/>
              </a:ext>
            </a:extLst>
          </p:cNvPr>
          <p:cNvPicPr>
            <a:picLocks noChangeAspect="1"/>
          </p:cNvPicPr>
          <p:nvPr/>
        </p:nvPicPr>
        <p:blipFill rotWithShape="1">
          <a:blip r:embed="rId3">
            <a:extLst>
              <a:ext uri="{28A0092B-C50C-407E-A947-70E740481C1C}">
                <a14:useLocalDpi xmlns:a14="http://schemas.microsoft.com/office/drawing/2010/main" val="0"/>
              </a:ext>
            </a:extLst>
          </a:blip>
          <a:srcRect l="8817"/>
          <a:stretch/>
        </p:blipFill>
        <p:spPr>
          <a:xfrm>
            <a:off x="6232622" y="1285427"/>
            <a:ext cx="5843631" cy="4511586"/>
          </a:xfrm>
          <a:prstGeom prst="rect">
            <a:avLst/>
          </a:prstGeom>
        </p:spPr>
      </p:pic>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General Concerns – Presence &amp; Narrative</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
        <p:nvSpPr>
          <p:cNvPr id="3" name="Rectangle 2">
            <a:extLst>
              <a:ext uri="{FF2B5EF4-FFF2-40B4-BE49-F238E27FC236}">
                <a16:creationId xmlns:a16="http://schemas.microsoft.com/office/drawing/2014/main" id="{8FF97F57-A904-438D-AD8C-EED15153ADB2}"/>
              </a:ext>
            </a:extLst>
          </p:cNvPr>
          <p:cNvSpPr/>
          <p:nvPr/>
        </p:nvSpPr>
        <p:spPr>
          <a:xfrm>
            <a:off x="115747" y="1226916"/>
            <a:ext cx="6161985" cy="451514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Mainstream media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(movies, TV, books, most video games) </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have the “Fourth Wall”</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Makes the user the observer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VR places the user in the experience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If 1</a:t>
            </a:r>
            <a:r>
              <a:rPr kumimoji="0" lang="en-US" sz="2000" b="0" i="0" u="none" strike="noStrike" kern="1200" cap="none" spc="0" normalizeH="0" baseline="3000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st</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Person and the narrative doesn’t address the user as if present, it can be disturbing</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You can make the user the observer but there is a loss of presence in that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VR movie makers have an issue with certain kinds of films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Henry (a short about a lonely hedgehog)</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https://www.youtube.com/watch?v=IUY2yI5F16U</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1:50 &amp; 7:00</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oup 22">
            <a:extLst>
              <a:ext uri="{FF2B5EF4-FFF2-40B4-BE49-F238E27FC236}">
                <a16:creationId xmlns:a16="http://schemas.microsoft.com/office/drawing/2014/main" id="{E7D154E6-EBCE-4E50-9114-50D483ECBAC3}"/>
              </a:ext>
            </a:extLst>
          </p:cNvPr>
          <p:cNvGrpSpPr/>
          <p:nvPr/>
        </p:nvGrpSpPr>
        <p:grpSpPr>
          <a:xfrm>
            <a:off x="6232622" y="1285426"/>
            <a:ext cx="5895975" cy="4495800"/>
            <a:chOff x="6180278" y="1739544"/>
            <a:chExt cx="5895975" cy="4495800"/>
          </a:xfrm>
        </p:grpSpPr>
        <p:sp>
          <p:nvSpPr>
            <p:cNvPr id="22" name="TextBox 21">
              <a:extLst>
                <a:ext uri="{FF2B5EF4-FFF2-40B4-BE49-F238E27FC236}">
                  <a16:creationId xmlns:a16="http://schemas.microsoft.com/office/drawing/2014/main" id="{019F74A5-F500-4E84-AB84-63C3828EF00A}"/>
                </a:ext>
              </a:extLst>
            </p:cNvPr>
            <p:cNvSpPr txBox="1"/>
            <p:nvPr/>
          </p:nvSpPr>
          <p:spPr>
            <a:xfrm>
              <a:off x="6277732" y="5500167"/>
              <a:ext cx="18011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D. Dolan</a:t>
              </a:r>
            </a:p>
          </p:txBody>
        </p:sp>
        <p:pic>
          <p:nvPicPr>
            <p:cNvPr id="21" name="Picture 20" descr="A screenshot of a cell phone screen with text&#10;&#10;Description automatically generated">
              <a:extLst>
                <a:ext uri="{FF2B5EF4-FFF2-40B4-BE49-F238E27FC236}">
                  <a16:creationId xmlns:a16="http://schemas.microsoft.com/office/drawing/2014/main" id="{B287CAAE-78BD-4F2A-AAFD-F0D3D8B6F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278" y="1739544"/>
              <a:ext cx="5895975" cy="4495800"/>
            </a:xfrm>
            <a:prstGeom prst="rect">
              <a:avLst/>
            </a:prstGeom>
          </p:spPr>
        </p:pic>
      </p:grpSp>
      <p:pic>
        <p:nvPicPr>
          <p:cNvPr id="27" name="Picture 26" descr="A picture containing doll, toy&#10;&#10;Description automatically generated">
            <a:extLst>
              <a:ext uri="{FF2B5EF4-FFF2-40B4-BE49-F238E27FC236}">
                <a16:creationId xmlns:a16="http://schemas.microsoft.com/office/drawing/2014/main" id="{A48FDD37-508D-45DC-A519-F7B4535F0E75}"/>
              </a:ext>
            </a:extLst>
          </p:cNvPr>
          <p:cNvPicPr>
            <a:picLocks noChangeAspect="1"/>
          </p:cNvPicPr>
          <p:nvPr/>
        </p:nvPicPr>
        <p:blipFill rotWithShape="1">
          <a:blip r:embed="rId6">
            <a:extLst>
              <a:ext uri="{28A0092B-C50C-407E-A947-70E740481C1C}">
                <a14:useLocalDpi xmlns:a14="http://schemas.microsoft.com/office/drawing/2010/main" val="0"/>
              </a:ext>
            </a:extLst>
          </a:blip>
          <a:srcRect l="10437" r="13654"/>
          <a:stretch/>
        </p:blipFill>
        <p:spPr>
          <a:xfrm>
            <a:off x="6232622" y="1285427"/>
            <a:ext cx="5895975" cy="4495800"/>
          </a:xfrm>
          <a:prstGeom prst="rect">
            <a:avLst/>
          </a:prstGeom>
        </p:spPr>
      </p:pic>
    </p:spTree>
    <p:extLst>
      <p:ext uri="{BB962C8B-B14F-4D97-AF65-F5344CB8AC3E}">
        <p14:creationId xmlns:p14="http://schemas.microsoft.com/office/powerpoint/2010/main" val="224188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3"/>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2C2B5F8-7781-4C7F-8345-8395F092C23F}"/>
              </a:ext>
            </a:extLst>
          </p:cNvPr>
          <p:cNvSpPr>
            <a:spLocks noGrp="1" noChangeArrowheads="1"/>
          </p:cNvSpPr>
          <p:nvPr>
            <p:ph idx="1"/>
          </p:nvPr>
        </p:nvSpPr>
        <p:spPr bwMode="auto">
          <a:xfrm>
            <a:off x="141258" y="1102783"/>
            <a:ext cx="11909483"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1. Define the </a:t>
            </a:r>
            <a:r>
              <a:rPr kumimoji="0" lang="en-US" altLang="en-US" sz="2400" b="1" i="1"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mise-</a:t>
            </a:r>
            <a:r>
              <a:rPr kumimoji="0" lang="en-US" altLang="en-US" sz="2400" b="1" i="1"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en</a:t>
            </a:r>
            <a:r>
              <a:rPr kumimoji="0" lang="en-US" altLang="en-US" sz="2400" b="1" i="1"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-scène</a:t>
            </a:r>
            <a:endParaRPr kumimoji="0" lang="en-US" altLang="en-US" b="1" i="0" u="none" strike="noStrike" cap="none" normalizeH="0" baseline="0" dirty="0">
              <a:ln>
                <a:noFill/>
              </a:ln>
              <a:solidFill>
                <a:schemeClr val="bg1"/>
              </a:solidFill>
              <a:effectLst/>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a:t>
            </a:r>
            <a:r>
              <a:rPr kumimoji="0" lang="en-US" altLang="en-US" sz="1600" b="0" i="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Mise-</a:t>
            </a:r>
            <a:r>
              <a:rPr kumimoji="0" lang="en-US" altLang="en-US" sz="1600" b="0" i="1"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en</a:t>
            </a:r>
            <a:r>
              <a:rPr kumimoji="0" lang="en-US" altLang="en-US" sz="1600" b="0" i="1"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-scène</a:t>
            </a:r>
            <a:r>
              <a:rPr kumimoji="0" lang="en-US" altLang="en-US" sz="1600" b="0" i="0" u="none" strike="noStrike" cap="none" normalizeH="0" baseline="0" dirty="0">
                <a:ln>
                  <a:noFill/>
                </a:ln>
                <a:solidFill>
                  <a:schemeClr val="bg1"/>
                </a:solidFill>
                <a:effectLst/>
                <a:ea typeface="Calibri" panose="020F0502020204030204" pitchFamily="34" charset="0"/>
              </a:rPr>
              <a:t>” refers to </a:t>
            </a:r>
            <a:r>
              <a:rPr kumimoji="0" lang="en-US" altLang="en-US" sz="1600" b="0" i="0" strike="noStrike" cap="none" normalizeH="0" baseline="0" dirty="0">
                <a:ln>
                  <a:noFill/>
                </a:ln>
                <a:solidFill>
                  <a:schemeClr val="bg1"/>
                </a:solidFill>
                <a:effectLst/>
                <a:latin typeface="Arial" panose="020B0604020202020204" pitchFamily="34" charset="0"/>
                <a:ea typeface="Calibri" panose="020F0502020204030204" pitchFamily="34" charset="0"/>
              </a:rPr>
              <a:t>“everything placed on the stage or in front of the camera — including people. In other words, mise </a:t>
            </a:r>
            <a:r>
              <a:rPr kumimoji="0" lang="en-US" altLang="en-US" sz="1600" b="0" i="0" strike="noStrike" cap="none" normalizeH="0" baseline="0" dirty="0" err="1">
                <a:ln>
                  <a:noFill/>
                </a:ln>
                <a:solidFill>
                  <a:schemeClr val="bg1"/>
                </a:solidFill>
                <a:effectLst/>
                <a:latin typeface="Arial" panose="020B0604020202020204" pitchFamily="34" charset="0"/>
                <a:ea typeface="Calibri" panose="020F0502020204030204" pitchFamily="34" charset="0"/>
              </a:rPr>
              <a:t>en</a:t>
            </a:r>
            <a:r>
              <a:rPr kumimoji="0" lang="en-US" altLang="en-US" sz="1600" b="0" i="0" strike="noStrike" cap="none" normalizeH="0" baseline="0" dirty="0">
                <a:ln>
                  <a:noFill/>
                </a:ln>
                <a:solidFill>
                  <a:schemeClr val="bg1"/>
                </a:solidFill>
                <a:effectLst/>
                <a:latin typeface="Arial" panose="020B0604020202020204" pitchFamily="34" charset="0"/>
                <a:ea typeface="Calibri" panose="020F0502020204030204" pitchFamily="34" charset="0"/>
              </a:rPr>
              <a:t> scène is a catch-all for everything that contributes to the visual presentation and overall look of a production. When translated from French, it means ‘placing on stage.’”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strike="noStrike" cap="none" normalizeH="0" baseline="0" dirty="0">
              <a:ln>
                <a:noFill/>
              </a:ln>
              <a:solidFill>
                <a:schemeClr val="bg1"/>
              </a:solidFill>
              <a:effectLst/>
              <a:latin typeface="Arial" panose="020B0604020202020204" pitchFamily="34" charset="0"/>
              <a:ea typeface="Calibri" panose="020F0502020204030204" pitchFamily="34" charset="0"/>
              <a:hlinkClick r:id="rId2">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Acknowledging the size, shape, and layout of an indoor/outdoor space directs a performance’s </a:t>
            </a:r>
            <a:r>
              <a:rPr kumimoji="0" lang="en-US" altLang="en-US" sz="16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mise-</a:t>
            </a:r>
            <a:r>
              <a:rPr kumimoji="0" lang="en-US" altLang="en-US" sz="1600" b="0" i="1" u="none" strike="noStrike" cap="none" normalizeH="0" baseline="0" dirty="0" err="1">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en</a:t>
            </a:r>
            <a:r>
              <a:rPr kumimoji="0" lang="en-US" altLang="en-US" sz="1600" b="0" i="1"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-scène</a:t>
            </a: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 ultimately the design aspect of theater production. It is the visual theme or telling of a story.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2. Use proxemics</a:t>
            </a:r>
            <a:endParaRPr kumimoji="0" lang="en-US" altLang="en-US" b="1" i="0" u="none" strike="noStrike" cap="none" normalizeH="0" baseline="0" dirty="0">
              <a:ln>
                <a:noFill/>
              </a:ln>
              <a:solidFill>
                <a:schemeClr val="bg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Arial" panose="020B0604020202020204" pitchFamily="34" charset="0"/>
                <a:ea typeface="Calibri" panose="020F0502020204030204" pitchFamily="34" charset="0"/>
              </a:rPr>
              <a:t>Apply </a:t>
            </a: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the study of proxemics — how humans use space when we are communicating, the manipulation of space and spatial relationships among people, (digital) objects, and setting/location.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Where to anchor content? </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What scale should the digital content be at this location? </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How should this make the user feel?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By answering such design questions, combining unique location, digital content, and storytelling, AR experiences can avoid becoming stagnant and billboard-like.</a:t>
            </a:r>
            <a:r>
              <a:rPr kumimoji="0" lang="en-US" altLang="en-US" sz="1050" b="0" i="0" u="none" strike="noStrike" cap="none" normalizeH="0" baseline="0" dirty="0">
                <a:ln>
                  <a:noFill/>
                </a:ln>
                <a:solidFill>
                  <a:schemeClr val="bg1"/>
                </a:solidFill>
                <a:effectLst/>
                <a:latin typeface="Arial" panose="020B0604020202020204" pitchFamily="34" charset="0"/>
              </a:rPr>
              <a:t> </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6" name="Title 1">
            <a:extLst>
              <a:ext uri="{FF2B5EF4-FFF2-40B4-BE49-F238E27FC236}">
                <a16:creationId xmlns:a16="http://schemas.microsoft.com/office/drawing/2014/main" id="{8624A749-4606-4EF6-9704-AACADACA21DD}"/>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AR/VR Design requires you to think like a Stage Designer for Theater</a:t>
            </a:r>
            <a:br>
              <a:rPr lang="en-US" sz="2800" dirty="0">
                <a:solidFill>
                  <a:schemeClr val="bg1"/>
                </a:solidFill>
                <a:latin typeface="+mn-lt"/>
              </a:rPr>
            </a:br>
            <a:r>
              <a:rPr lang="en-US" sz="2000" i="1" dirty="0">
                <a:solidFill>
                  <a:schemeClr val="bg1"/>
                </a:solidFill>
                <a:latin typeface="+mn-lt"/>
              </a:rPr>
              <a:t>Christopher Mc </a:t>
            </a:r>
            <a:r>
              <a:rPr lang="en-US" sz="2000" i="1" dirty="0" err="1">
                <a:solidFill>
                  <a:schemeClr val="bg1"/>
                </a:solidFill>
                <a:latin typeface="+mn-lt"/>
              </a:rPr>
              <a:t>Alorum</a:t>
            </a:r>
            <a:r>
              <a:rPr lang="en-US" sz="2000" i="1" dirty="0">
                <a:solidFill>
                  <a:schemeClr val="bg1"/>
                </a:solidFill>
                <a:latin typeface="+mn-lt"/>
              </a:rPr>
              <a:t> for Venture Beat</a:t>
            </a:r>
            <a:endParaRPr lang="en-US" sz="3200" i="1" dirty="0">
              <a:solidFill>
                <a:schemeClr val="bg1"/>
              </a:solidFill>
              <a:latin typeface="+mn-lt"/>
            </a:endParaRPr>
          </a:p>
        </p:txBody>
      </p:sp>
    </p:spTree>
    <p:extLst>
      <p:ext uri="{BB962C8B-B14F-4D97-AF65-F5344CB8AC3E}">
        <p14:creationId xmlns:p14="http://schemas.microsoft.com/office/powerpoint/2010/main" val="422699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960717"/>
          </a:xfrm>
          <a:prstGeom prst="rect">
            <a:avLst/>
          </a:prstGeom>
        </p:spPr>
        <p:txBody>
          <a:bodyPr wrap="square">
            <a:spAutoFit/>
          </a:bodyPr>
          <a:lstStyle/>
          <a:p>
            <a:pPr lvl="0" eaLnBrk="0" fontAlgn="base" hangingPunct="0">
              <a:spcBef>
                <a:spcPct val="0"/>
              </a:spcBef>
              <a:spcAft>
                <a:spcPct val="0"/>
              </a:spcAft>
            </a:pPr>
            <a:r>
              <a:rPr lang="en-US" altLang="en-US" sz="2400" b="1" dirty="0">
                <a:solidFill>
                  <a:schemeClr val="bg1"/>
                </a:solidFill>
                <a:latin typeface="Arial" panose="020B0604020202020204" pitchFamily="34" charset="0"/>
                <a:ea typeface="Times New Roman" panose="02020603050405020304" pitchFamily="18" charset="0"/>
              </a:rPr>
              <a:t>3. Use composition</a:t>
            </a: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The pleasing arrangement of actors/digital content within the theater ground plan/map of the location for the AR experience that lets the audience/users know where to look at a given moment. Drafting a ground plan indicates the proxemic potential of the actors/digital content and the theater space. </a:t>
            </a:r>
          </a:p>
          <a:p>
            <a:pPr lvl="0" eaLnBrk="0" fontAlgn="base" hangingPunct="0">
              <a:spcBef>
                <a:spcPct val="0"/>
              </a:spcBef>
              <a:spcAft>
                <a:spcPct val="0"/>
              </a:spcAft>
            </a:pPr>
            <a:endParaRPr lang="en-US" altLang="en-US" sz="1600"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The purpose is to discover dramatic actions and to illustrate these in the simplest possible way through emphasis or contrast. Composition does not require movement at all, it is a static caught movement in time and space, leading the audience to see what the director/AR UX designer believes is essential. It concerns itself with clarity like a still life painting of the stage at one moment in time.</a:t>
            </a:r>
          </a:p>
          <a:p>
            <a:pPr lvl="0" eaLnBrk="0" fontAlgn="base" hangingPunct="0">
              <a:spcBef>
                <a:spcPct val="0"/>
              </a:spcBef>
              <a:spcAft>
                <a:spcPct val="0"/>
              </a:spcAft>
            </a:pP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2400" b="1" dirty="0">
                <a:solidFill>
                  <a:schemeClr val="bg1"/>
                </a:solidFill>
                <a:latin typeface="Arial" panose="020B0604020202020204" pitchFamily="34" charset="0"/>
                <a:ea typeface="Times New Roman" panose="02020603050405020304" pitchFamily="18" charset="0"/>
              </a:rPr>
              <a:t>4. Use blocking</a:t>
            </a: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“The theater demands democracy for the same experience from every angle,” notes stage designer </a:t>
            </a:r>
            <a:r>
              <a:rPr lang="en-US" altLang="en-US" sz="1600" dirty="0">
                <a:solidFill>
                  <a:schemeClr val="bg1"/>
                </a:solidFill>
                <a:latin typeface="Arial" panose="020B060402020202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Es Delvin</a:t>
            </a:r>
            <a:r>
              <a:rPr lang="en-US" altLang="en-US" sz="1600" dirty="0">
                <a:solidFill>
                  <a:schemeClr val="bg1"/>
                </a:solidFill>
                <a:latin typeface="Arial" panose="020B0604020202020204" pitchFamily="34" charset="0"/>
                <a:ea typeface="Calibri" panose="020F0502020204030204" pitchFamily="34" charset="0"/>
              </a:rPr>
              <a:t>, and it is blocking, the choreography of the play/AR/VR experience which promotes such. It is clarifying the movement of the actors/digital content or users and the unique relationships of the characters. </a:t>
            </a:r>
          </a:p>
          <a:p>
            <a:pPr lvl="0" eaLnBrk="0" fontAlgn="base" hangingPunct="0">
              <a:spcBef>
                <a:spcPct val="0"/>
              </a:spcBef>
              <a:spcAft>
                <a:spcPct val="0"/>
              </a:spcAft>
            </a:pPr>
            <a:endParaRPr lang="en-US" altLang="en-US" sz="1600"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The physical distance between people can relate to social, cultural, and environmental factors, even stressing character and plot development. Something as simple as strategic placement, lighting, and controls can make an emotional impact for the user.</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5880B728-83E8-4274-9808-7E7F11B349AD}"/>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AR/VR Design requires you to think like a Stage Designer for Theater</a:t>
            </a:r>
            <a:br>
              <a:rPr lang="en-US" sz="2800" dirty="0">
                <a:solidFill>
                  <a:schemeClr val="bg1"/>
                </a:solidFill>
                <a:latin typeface="+mn-lt"/>
              </a:rPr>
            </a:br>
            <a:r>
              <a:rPr lang="en-US" sz="2000" i="1" dirty="0">
                <a:solidFill>
                  <a:schemeClr val="bg1"/>
                </a:solidFill>
                <a:latin typeface="+mn-lt"/>
              </a:rPr>
              <a:t>Christopher Mc </a:t>
            </a:r>
            <a:r>
              <a:rPr lang="en-US" sz="2000" i="1" dirty="0" err="1">
                <a:solidFill>
                  <a:schemeClr val="bg1"/>
                </a:solidFill>
                <a:latin typeface="+mn-lt"/>
              </a:rPr>
              <a:t>Alorum</a:t>
            </a:r>
            <a:r>
              <a:rPr lang="en-US" sz="2000" i="1" dirty="0">
                <a:solidFill>
                  <a:schemeClr val="bg1"/>
                </a:solidFill>
                <a:latin typeface="+mn-lt"/>
              </a:rPr>
              <a:t> for Venture Beat</a:t>
            </a:r>
            <a:endParaRPr lang="en-US" sz="3200" i="1" dirty="0">
              <a:solidFill>
                <a:schemeClr val="bg1"/>
              </a:solidFill>
              <a:latin typeface="+mn-lt"/>
            </a:endParaRPr>
          </a:p>
        </p:txBody>
      </p:sp>
    </p:spTree>
    <p:extLst>
      <p:ext uri="{BB962C8B-B14F-4D97-AF65-F5344CB8AC3E}">
        <p14:creationId xmlns:p14="http://schemas.microsoft.com/office/powerpoint/2010/main" val="256740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924425"/>
          </a:xfrm>
          <a:prstGeom prst="rect">
            <a:avLst/>
          </a:prstGeom>
        </p:spPr>
        <p:txBody>
          <a:bodyPr wrap="square">
            <a:spAutoFit/>
          </a:bodyPr>
          <a:lstStyle/>
          <a:p>
            <a:pPr lvl="0" eaLnBrk="0" fontAlgn="base" hangingPunct="0">
              <a:spcBef>
                <a:spcPct val="0"/>
              </a:spcBef>
              <a:spcAft>
                <a:spcPct val="0"/>
              </a:spcAft>
            </a:pPr>
            <a:r>
              <a:rPr lang="en-US" altLang="en-US" sz="2400" b="1" dirty="0">
                <a:solidFill>
                  <a:schemeClr val="bg1"/>
                </a:solidFill>
                <a:latin typeface="Arial" panose="020B0604020202020204" pitchFamily="34" charset="0"/>
                <a:ea typeface="Times New Roman" panose="02020603050405020304" pitchFamily="18" charset="0"/>
              </a:rPr>
              <a:t>5. Use picturization</a:t>
            </a: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A process by which we add meaning, the storytelling aspect of blocking. The stage designer </a:t>
            </a:r>
            <a:r>
              <a:rPr lang="en-US" altLang="en-US" sz="1600" dirty="0" err="1">
                <a:solidFill>
                  <a:schemeClr val="bg1"/>
                </a:solidFill>
                <a:latin typeface="Arial" panose="020B060402020202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Minglu</a:t>
            </a:r>
            <a:r>
              <a:rPr lang="en-US" altLang="en-US" sz="1600" dirty="0">
                <a:solidFill>
                  <a:schemeClr val="bg1"/>
                </a:solidFill>
                <a:latin typeface="Arial" panose="020B060402020202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 Wang</a:t>
            </a:r>
            <a:r>
              <a:rPr lang="en-US" altLang="en-US" sz="1600" dirty="0">
                <a:solidFill>
                  <a:schemeClr val="bg1"/>
                </a:solidFill>
                <a:latin typeface="Arial" panose="020B0604020202020204" pitchFamily="34" charset="0"/>
                <a:ea typeface="Calibri" panose="020F0502020204030204" pitchFamily="34" charset="0"/>
              </a:rPr>
              <a:t> asserts, “I am not only designing what the audience can see on stage but also the empty space that they can’t see.” Picturization tries to get across subtext — the meaning that may not be supported by the words. It is the visual interpretation of each movement at play so that the dramatic nature of the situation will be covered to the audience / users without the use of dialogue and action. It allows the designer to explore and discover. In Japanese theater, “Mie” or “frozen moment” is a powerful and emotional pose struck by an actor who then freezes for a moment. It is meant to show a character’s emotions at their peak, one that remains in the mind of the viewer.</a:t>
            </a:r>
          </a:p>
          <a:p>
            <a:pPr lvl="0" eaLnBrk="0" fontAlgn="base" hangingPunct="0">
              <a:spcBef>
                <a:spcPct val="0"/>
              </a:spcBef>
              <a:spcAft>
                <a:spcPct val="0"/>
              </a:spcAft>
            </a:pP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2400" b="1" dirty="0">
                <a:solidFill>
                  <a:schemeClr val="bg1"/>
                </a:solidFill>
                <a:latin typeface="Arial" panose="020B0604020202020204" pitchFamily="34" charset="0"/>
                <a:ea typeface="Times New Roman" panose="02020603050405020304" pitchFamily="18" charset="0"/>
              </a:rPr>
              <a:t>6. Collaborate within a vision</a:t>
            </a: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The AR/VR Designer is a leader of collaborators working towards a sole vision similar to a scenographer, who is responsible for all of the aesthetics of a performance. </a:t>
            </a:r>
          </a:p>
          <a:p>
            <a:pPr lvl="0" eaLnBrk="0" fontAlgn="base" hangingPunct="0">
              <a:spcBef>
                <a:spcPct val="0"/>
              </a:spcBef>
              <a:spcAft>
                <a:spcPct val="0"/>
              </a:spcAft>
            </a:pP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sz="2400" b="1" dirty="0">
                <a:solidFill>
                  <a:schemeClr val="bg1"/>
                </a:solidFill>
                <a:latin typeface="Arial" panose="020B0604020202020204" pitchFamily="34" charset="0"/>
                <a:ea typeface="Times New Roman" panose="02020603050405020304" pitchFamily="18" charset="0"/>
              </a:rPr>
              <a:t>7. Design for the human locale</a:t>
            </a:r>
            <a:endParaRPr lang="en-US" altLang="en-US" sz="2800" b="1" dirty="0">
              <a:solidFill>
                <a:schemeClr val="bg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en-US" altLang="en-US" sz="1600" dirty="0">
                <a:solidFill>
                  <a:schemeClr val="bg1"/>
                </a:solidFill>
                <a:latin typeface="Arial" panose="020B0604020202020204" pitchFamily="34" charset="0"/>
                <a:ea typeface="Calibri" panose="020F0502020204030204" pitchFamily="34" charset="0"/>
              </a:rPr>
              <a:t>What does theater do? According to </a:t>
            </a:r>
            <a:r>
              <a:rPr lang="en-US" altLang="en-US" sz="1600" dirty="0">
                <a:solidFill>
                  <a:schemeClr val="bg1"/>
                </a:solidFill>
                <a:latin typeface="Arial" panose="020B060402020202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Ariane </a:t>
            </a:r>
            <a:r>
              <a:rPr lang="en-US" altLang="en-US" sz="1600" dirty="0" err="1">
                <a:solidFill>
                  <a:schemeClr val="bg1"/>
                </a:solidFill>
                <a:latin typeface="Arial" panose="020B060402020202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Mnouchkine</a:t>
            </a:r>
            <a:r>
              <a:rPr lang="en-US" altLang="en-US" sz="1600" dirty="0">
                <a:solidFill>
                  <a:schemeClr val="bg1"/>
                </a:solidFill>
                <a:latin typeface="Arial" panose="020B0604020202020204" pitchFamily="34" charset="0"/>
                <a:ea typeface="Calibri" panose="020F0502020204030204" pitchFamily="34" charset="0"/>
              </a:rPr>
              <a:t>, Ibsen theater award winner and cofounder of the Théâtre du Soleil, “theater is a ritual, one should go out of the theater stronger and more human than when you went in … epic theater is where the audience shares a moment of consciousness.”</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1A30926C-FDA3-4B57-9A2C-480ECAA1A020}"/>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AR/VR Design requires you to think like a Stage Designer for Theater</a:t>
            </a:r>
            <a:br>
              <a:rPr lang="en-US" sz="2800" dirty="0">
                <a:solidFill>
                  <a:schemeClr val="bg1"/>
                </a:solidFill>
                <a:latin typeface="+mn-lt"/>
              </a:rPr>
            </a:br>
            <a:r>
              <a:rPr lang="en-US" sz="2000" i="1" dirty="0">
                <a:solidFill>
                  <a:schemeClr val="bg1"/>
                </a:solidFill>
                <a:latin typeface="+mn-lt"/>
              </a:rPr>
              <a:t>Christopher Mc </a:t>
            </a:r>
            <a:r>
              <a:rPr lang="en-US" sz="2000" i="1" dirty="0" err="1">
                <a:solidFill>
                  <a:schemeClr val="bg1"/>
                </a:solidFill>
                <a:latin typeface="+mn-lt"/>
              </a:rPr>
              <a:t>Alorum</a:t>
            </a:r>
            <a:r>
              <a:rPr lang="en-US" sz="2000" i="1" dirty="0">
                <a:solidFill>
                  <a:schemeClr val="bg1"/>
                </a:solidFill>
                <a:latin typeface="+mn-lt"/>
              </a:rPr>
              <a:t> for Venture Beat</a:t>
            </a:r>
            <a:endParaRPr lang="en-US" sz="3200" i="1" dirty="0">
              <a:solidFill>
                <a:schemeClr val="bg1"/>
              </a:solidFill>
              <a:latin typeface="+mn-lt"/>
            </a:endParaRPr>
          </a:p>
        </p:txBody>
      </p:sp>
    </p:spTree>
    <p:extLst>
      <p:ext uri="{BB962C8B-B14F-4D97-AF65-F5344CB8AC3E}">
        <p14:creationId xmlns:p14="http://schemas.microsoft.com/office/powerpoint/2010/main" val="257467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General Concerns – Presence &amp; Narrative</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102431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VR Games use 3</a:t>
            </a:r>
            <a:r>
              <a:rPr kumimoji="0" lang="en-US" sz="2400" b="0" i="0" u="none" strike="noStrike" kern="1200" cap="none" spc="0" normalizeH="0" baseline="3000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rd</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person (Ghost with Impact) often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Moss and Astro Bot are very successful 3</a:t>
            </a:r>
            <a:r>
              <a:rPr kumimoji="0" lang="en-US" sz="2400" b="0" i="0" u="none" strike="noStrike" kern="1200" cap="none" spc="0" normalizeH="0" baseline="3000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rd</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person games</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descr="A picture containing table, sitting, indoor&#10;&#10;Description automatically generated">
            <a:extLst>
              <a:ext uri="{FF2B5EF4-FFF2-40B4-BE49-F238E27FC236}">
                <a16:creationId xmlns:a16="http://schemas.microsoft.com/office/drawing/2014/main" id="{74BAD25E-5B1D-4F8A-9C73-6A7246B0C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17417"/>
            <a:ext cx="5898990" cy="3318182"/>
          </a:xfrm>
          <a:prstGeom prst="rect">
            <a:avLst/>
          </a:prstGeom>
        </p:spPr>
      </p:pic>
      <p:pic>
        <p:nvPicPr>
          <p:cNvPr id="17" name="Picture 16" descr="A picture containing indoor, table, wall, building&#10;&#10;Description automatically generated">
            <a:extLst>
              <a:ext uri="{FF2B5EF4-FFF2-40B4-BE49-F238E27FC236}">
                <a16:creationId xmlns:a16="http://schemas.microsoft.com/office/drawing/2014/main" id="{9BA2C937-8EB8-454A-A31C-91602EAE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47" y="2117416"/>
            <a:ext cx="5898991" cy="3318183"/>
          </a:xfrm>
          <a:prstGeom prst="rect">
            <a:avLst/>
          </a:prstGeom>
        </p:spPr>
      </p:pic>
    </p:spTree>
    <p:extLst>
      <p:ext uri="{BB962C8B-B14F-4D97-AF65-F5344CB8AC3E}">
        <p14:creationId xmlns:p14="http://schemas.microsoft.com/office/powerpoint/2010/main" val="279352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92397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Key aspect of User Experience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There are experiences you will want the user to have but what comes first?</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What does the user want to do vs what do you want him to do?</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How do you get the two elements to match?</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Choice!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have one hierarchy of choices, give the user the freedom to choose their own path</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sure the know what the choices are (get their attention).</a:t>
            </a:r>
            <a:b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Then Simplicity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(it’s the old adage of KISS, Keep It Stupid Simple) – </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yeah I know it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ain’t</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right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Take their intent and make it happen quickly and simply, don’t make the user work</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User Intent</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Tree>
    <p:extLst>
      <p:ext uri="{BB962C8B-B14F-4D97-AF65-F5344CB8AC3E}">
        <p14:creationId xmlns:p14="http://schemas.microsoft.com/office/powerpoint/2010/main" val="1440000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8941" y="1097280"/>
            <a:ext cx="11542954" cy="21852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933FF"/>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pic>
        <p:nvPicPr>
          <p:cNvPr id="3" name="Let's Play Eye of the Beholder II Part 06b - Fixing an Error (720p)Trim">
            <a:hlinkClick r:id="" action="ppaction://media"/>
            <a:extLst>
              <a:ext uri="{FF2B5EF4-FFF2-40B4-BE49-F238E27FC236}">
                <a16:creationId xmlns:a16="http://schemas.microsoft.com/office/drawing/2014/main" id="{D3ACE241-BF23-4F87-9C17-6BA999F303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2458" y="76203"/>
            <a:ext cx="10796809" cy="6748006"/>
          </a:xfrm>
          <a:prstGeom prst="rect">
            <a:avLst/>
          </a:prstGeom>
        </p:spPr>
      </p:pic>
    </p:spTree>
    <p:extLst>
      <p:ext uri="{BB962C8B-B14F-4D97-AF65-F5344CB8AC3E}">
        <p14:creationId xmlns:p14="http://schemas.microsoft.com/office/powerpoint/2010/main" val="3472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96305"/>
            <a:ext cx="10643285" cy="713272"/>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alibri" panose="020F0502020204030204"/>
                <a:ea typeface="+mn-ea"/>
                <a:cs typeface="+mn-cs"/>
              </a:rPr>
              <a:t>Ergonomics and VR</a:t>
            </a:r>
          </a:p>
        </p:txBody>
      </p:sp>
      <p:sp>
        <p:nvSpPr>
          <p:cNvPr id="10" name="TextBox 9"/>
          <p:cNvSpPr txBox="1"/>
          <p:nvPr/>
        </p:nvSpPr>
        <p:spPr>
          <a:xfrm>
            <a:off x="91439" y="1097280"/>
            <a:ext cx="12100561" cy="5486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Ergonomics: 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 science of refining the design of products to optimize them for human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Ergonomics issues with VR</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Physical discomfort (limitations of the human body)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Visual discomfort (limitations of stereoscopic viewing)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weight of the HMD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kinematic (repetitive motion) issues presented last design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As Designers, what can we do to lessen the impact of VR ergonomic issues related to HMDs?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We need to define the target comfort zones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The optimal zone to put key content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The optimal zone for UI</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The optimal zone to provide interactions within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The sum total of this will drive how our users experience our product</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0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C345BF-CB98-4118-81D8-A2DF2ABFF86A}"/>
              </a:ext>
            </a:extLst>
          </p:cNvPr>
          <p:cNvPicPr>
            <a:picLocks noChangeAspect="1"/>
          </p:cNvPicPr>
          <p:nvPr/>
        </p:nvPicPr>
        <p:blipFill rotWithShape="1">
          <a:blip r:embed="rId2">
            <a:extLst>
              <a:ext uri="{28A0092B-C50C-407E-A947-70E740481C1C}">
                <a14:useLocalDpi xmlns:a14="http://schemas.microsoft.com/office/drawing/2010/main" val="0"/>
              </a:ext>
            </a:extLst>
          </a:blip>
          <a:srcRect b="9888"/>
          <a:stretch/>
        </p:blipFill>
        <p:spPr>
          <a:xfrm>
            <a:off x="7747001" y="1573548"/>
            <a:ext cx="4205869" cy="4089401"/>
          </a:xfrm>
          <a:prstGeom prst="rect">
            <a:avLst/>
          </a:prstGeom>
        </p:spPr>
      </p:pic>
      <p:pic>
        <p:nvPicPr>
          <p:cNvPr id="13" name="Picture 12" descr="A brick sidewalk&#10;&#10;Description automatically generated">
            <a:extLst>
              <a:ext uri="{FF2B5EF4-FFF2-40B4-BE49-F238E27FC236}">
                <a16:creationId xmlns:a16="http://schemas.microsoft.com/office/drawing/2014/main" id="{82FAB154-BEB0-458E-8DF9-1122583EC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893" y="1566671"/>
            <a:ext cx="4205870" cy="4088844"/>
          </a:xfrm>
          <a:prstGeom prst="rect">
            <a:avLst/>
          </a:prstGeom>
        </p:spPr>
      </p:pic>
      <p:sp>
        <p:nvSpPr>
          <p:cNvPr id="2" name="TextBox 1">
            <a:extLst>
              <a:ext uri="{FF2B5EF4-FFF2-40B4-BE49-F238E27FC236}">
                <a16:creationId xmlns:a16="http://schemas.microsoft.com/office/drawing/2014/main" id="{3364C446-1C39-41F0-B585-265D979AD27C}"/>
              </a:ext>
            </a:extLst>
          </p:cNvPr>
          <p:cNvSpPr txBox="1"/>
          <p:nvPr/>
        </p:nvSpPr>
        <p:spPr>
          <a:xfrm>
            <a:off x="9671028" y="6645688"/>
            <a:ext cx="22818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https://accessibility.colostate.edu</a:t>
            </a:r>
          </a:p>
        </p:txBody>
      </p:sp>
      <p:sp>
        <p:nvSpPr>
          <p:cNvPr id="6" name="Title 1">
            <a:extLst>
              <a:ext uri="{FF2B5EF4-FFF2-40B4-BE49-F238E27FC236}">
                <a16:creationId xmlns:a16="http://schemas.microsoft.com/office/drawing/2014/main" id="{40578BA4-F029-47C8-A760-9404885DE142}"/>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User Intent: Getting their Attention, so they can choose</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
        <p:nvSpPr>
          <p:cNvPr id="7" name="TextBox 6">
            <a:extLst>
              <a:ext uri="{FF2B5EF4-FFF2-40B4-BE49-F238E27FC236}">
                <a16:creationId xmlns:a16="http://schemas.microsoft.com/office/drawing/2014/main" id="{9A42E239-DC44-483F-B25F-71A457C5D678}"/>
              </a:ext>
            </a:extLst>
          </p:cNvPr>
          <p:cNvSpPr txBox="1"/>
          <p:nvPr/>
        </p:nvSpPr>
        <p:spPr>
          <a:xfrm>
            <a:off x="1" y="1117600"/>
            <a:ext cx="7747000" cy="3631379"/>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Think about things that draw your attention in the real world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Pause, consider your user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Sound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Funnels, borders, elements that constrict flow</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Things that standout against the background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Something out of place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Movement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6BAD062F-A58A-41F5-BF10-3921E2843D79}"/>
              </a:ext>
            </a:extLst>
          </p:cNvPr>
          <p:cNvSpPr/>
          <p:nvPr/>
        </p:nvSpPr>
        <p:spPr>
          <a:xfrm>
            <a:off x="4214651" y="3244334"/>
            <a:ext cx="37626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https://www.hr.uillinois.edu/benefits/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10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3"/>
                                        </p:tgtEl>
                                        <p:attrNameLst>
                                          <p:attrName>r</p:attrName>
                                        </p:attrNameLst>
                                      </p:cBhvr>
                                    </p:animRot>
                                    <p:animRot by="-240000">
                                      <p:cBhvr>
                                        <p:cTn id="23" dur="200" fill="hold">
                                          <p:stCondLst>
                                            <p:cond delay="200"/>
                                          </p:stCondLst>
                                        </p:cTn>
                                        <p:tgtEl>
                                          <p:spTgt spid="13"/>
                                        </p:tgtEl>
                                        <p:attrNameLst>
                                          <p:attrName>r</p:attrName>
                                        </p:attrNameLst>
                                      </p:cBhvr>
                                    </p:animRot>
                                    <p:animRot by="240000">
                                      <p:cBhvr>
                                        <p:cTn id="24" dur="200" fill="hold">
                                          <p:stCondLst>
                                            <p:cond delay="400"/>
                                          </p:stCondLst>
                                        </p:cTn>
                                        <p:tgtEl>
                                          <p:spTgt spid="13"/>
                                        </p:tgtEl>
                                        <p:attrNameLst>
                                          <p:attrName>r</p:attrName>
                                        </p:attrNameLst>
                                      </p:cBhvr>
                                    </p:animRot>
                                    <p:animRot by="-240000">
                                      <p:cBhvr>
                                        <p:cTn id="25" dur="200" fill="hold">
                                          <p:stCondLst>
                                            <p:cond delay="600"/>
                                          </p:stCondLst>
                                        </p:cTn>
                                        <p:tgtEl>
                                          <p:spTgt spid="13"/>
                                        </p:tgtEl>
                                        <p:attrNameLst>
                                          <p:attrName>r</p:attrName>
                                        </p:attrNameLst>
                                      </p:cBhvr>
                                    </p:animRot>
                                    <p:animRot by="120000">
                                      <p:cBhvr>
                                        <p:cTn id="2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8FB0FF-61AC-4755-9F99-64A5B93FB190}"/>
              </a:ext>
            </a:extLst>
          </p:cNvPr>
          <p:cNvGrpSpPr/>
          <p:nvPr/>
        </p:nvGrpSpPr>
        <p:grpSpPr>
          <a:xfrm>
            <a:off x="3594004" y="1515533"/>
            <a:ext cx="7954727" cy="4284133"/>
            <a:chOff x="3189866" y="1998261"/>
            <a:chExt cx="8763004" cy="4162426"/>
          </a:xfrm>
        </p:grpSpPr>
        <p:pic>
          <p:nvPicPr>
            <p:cNvPr id="15" name="Picture 14">
              <a:extLst>
                <a:ext uri="{FF2B5EF4-FFF2-40B4-BE49-F238E27FC236}">
                  <a16:creationId xmlns:a16="http://schemas.microsoft.com/office/drawing/2014/main" id="{B65C0DEA-3BC1-48C2-8EFF-9DF5E63E7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866" y="1998261"/>
              <a:ext cx="8763004" cy="4089402"/>
            </a:xfrm>
            <a:prstGeom prst="rect">
              <a:avLst/>
            </a:prstGeom>
          </p:spPr>
        </p:pic>
        <p:sp>
          <p:nvSpPr>
            <p:cNvPr id="2" name="TextBox 1">
              <a:extLst>
                <a:ext uri="{FF2B5EF4-FFF2-40B4-BE49-F238E27FC236}">
                  <a16:creationId xmlns:a16="http://schemas.microsoft.com/office/drawing/2014/main" id="{3364C446-1C39-41F0-B585-265D979AD27C}"/>
                </a:ext>
              </a:extLst>
            </p:cNvPr>
            <p:cNvSpPr txBox="1"/>
            <p:nvPr/>
          </p:nvSpPr>
          <p:spPr>
            <a:xfrm>
              <a:off x="9671027" y="5883688"/>
              <a:ext cx="22818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https://accessibility.colostate.edu</a:t>
              </a:r>
            </a:p>
          </p:txBody>
        </p:sp>
      </p:grpSp>
      <p:sp>
        <p:nvSpPr>
          <p:cNvPr id="6" name="Title 1">
            <a:extLst>
              <a:ext uri="{FF2B5EF4-FFF2-40B4-BE49-F238E27FC236}">
                <a16:creationId xmlns:a16="http://schemas.microsoft.com/office/drawing/2014/main" id="{40578BA4-F029-47C8-A760-9404885DE142}"/>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User Intent: Getting their Attention</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
        <p:nvSpPr>
          <p:cNvPr id="7" name="TextBox 6">
            <a:extLst>
              <a:ext uri="{FF2B5EF4-FFF2-40B4-BE49-F238E27FC236}">
                <a16:creationId xmlns:a16="http://schemas.microsoft.com/office/drawing/2014/main" id="{9A42E239-DC44-483F-B25F-71A457C5D678}"/>
              </a:ext>
            </a:extLst>
          </p:cNvPr>
          <p:cNvSpPr txBox="1"/>
          <p:nvPr/>
        </p:nvSpPr>
        <p:spPr>
          <a:xfrm>
            <a:off x="1" y="1117600"/>
            <a:ext cx="7747000" cy="3302058"/>
          </a:xfrm>
          <a:prstGeom prst="rect">
            <a:avLst/>
          </a:prstGeom>
          <a:noFill/>
        </p:spPr>
        <p:txBody>
          <a:bodyPr wrap="square" rtlCol="0">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Contrast is very powerful</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Using Color is key</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Lighting changes</a:t>
            </a:r>
          </a:p>
          <a:p>
            <a:pPr lvl="0">
              <a:lnSpc>
                <a:spcPct val="107000"/>
              </a:lnSpc>
              <a:defRPr/>
            </a:pPr>
            <a:endParaRPr lang="en-US" sz="2400" dirty="0">
              <a:solidFill>
                <a:prstClr val="white"/>
              </a:solidFill>
              <a:latin typeface="Calibri" panose="020F0502020204030204" pitchFamily="34" charset="0"/>
              <a:cs typeface="Times New Roman" panose="02020603050405020304" pitchFamily="18" charset="0"/>
              <a:hlinkClick r:id="rId3"/>
            </a:endParaRPr>
          </a:p>
          <a:p>
            <a:pPr lvl="0">
              <a:lnSpc>
                <a:spcPct val="107000"/>
              </a:lnSpc>
              <a:defRPr/>
            </a:pPr>
            <a:r>
              <a:rPr lang="en-US" sz="2800" dirty="0">
                <a:solidFill>
                  <a:prstClr val="white"/>
                </a:solidFill>
                <a:latin typeface="Calibri" panose="020F0502020204030204" pitchFamily="34" charset="0"/>
                <a:cs typeface="Times New Roman" panose="02020603050405020304" pitchFamily="18" charset="0"/>
              </a:rPr>
              <a:t>Torn</a:t>
            </a:r>
            <a:r>
              <a:rPr lang="en-US" sz="2400" dirty="0">
                <a:solidFill>
                  <a:prstClr val="white"/>
                </a:solidFill>
                <a:latin typeface="Calibri" panose="020F0502020204030204" pitchFamily="34" charset="0"/>
                <a:cs typeface="Times New Roman" panose="02020603050405020304" pitchFamily="18" charset="0"/>
              </a:rPr>
              <a:t> uses lighting very well</a:t>
            </a:r>
            <a:endParaRPr lang="en-US" sz="2400" dirty="0">
              <a:hlinkClick r:id="rId3"/>
            </a:endParaRPr>
          </a:p>
          <a:p>
            <a:pPr marL="342900" lvl="0" indent="-342900">
              <a:lnSpc>
                <a:spcPct val="107000"/>
              </a:lnSpc>
              <a:buFont typeface="Arial" panose="020B0604020202020204" pitchFamily="34" charset="0"/>
              <a:buChar char="•"/>
              <a:defRPr/>
            </a:pPr>
            <a:endParaRPr lang="en-US" sz="2400" dirty="0">
              <a:hlinkClick r:id="rId3"/>
            </a:endParaRPr>
          </a:p>
          <a:p>
            <a:pPr lvl="0">
              <a:lnSpc>
                <a:spcPct val="107000"/>
              </a:lnSpc>
              <a:defRPr/>
            </a:pPr>
            <a:r>
              <a:rPr lang="en-US" sz="2400" dirty="0">
                <a:hlinkClick r:id="rId3"/>
              </a:rPr>
              <a:t>https://www.youtube.com/watch?v=fcjf_t05BYQ</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60FC3EDC-B617-491A-9CB0-575098D1087C}"/>
              </a:ext>
            </a:extLst>
          </p:cNvPr>
          <p:cNvGrpSpPr/>
          <p:nvPr/>
        </p:nvGrpSpPr>
        <p:grpSpPr>
          <a:xfrm>
            <a:off x="3594006" y="1262972"/>
            <a:ext cx="7954727" cy="4477428"/>
            <a:chOff x="3594004" y="1262972"/>
            <a:chExt cx="7954727" cy="4477428"/>
          </a:xfrm>
        </p:grpSpPr>
        <p:pic>
          <p:nvPicPr>
            <p:cNvPr id="5" name="Picture 4" descr="A picture containing indoor, wall, floor, table&#10;&#10;Description automatically generated">
              <a:extLst>
                <a:ext uri="{FF2B5EF4-FFF2-40B4-BE49-F238E27FC236}">
                  <a16:creationId xmlns:a16="http://schemas.microsoft.com/office/drawing/2014/main" id="{4597D823-273C-4B82-8059-4D4EA7260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004" y="1262972"/>
              <a:ext cx="7954727" cy="4477428"/>
            </a:xfrm>
            <a:prstGeom prst="rect">
              <a:avLst/>
            </a:prstGeom>
          </p:spPr>
        </p:pic>
        <p:sp>
          <p:nvSpPr>
            <p:cNvPr id="4" name="TextBox 3">
              <a:extLst>
                <a:ext uri="{FF2B5EF4-FFF2-40B4-BE49-F238E27FC236}">
                  <a16:creationId xmlns:a16="http://schemas.microsoft.com/office/drawing/2014/main" id="{57117443-9468-41C7-8427-C23FFD0AC428}"/>
                </a:ext>
              </a:extLst>
            </p:cNvPr>
            <p:cNvSpPr txBox="1"/>
            <p:nvPr/>
          </p:nvSpPr>
          <p:spPr>
            <a:xfrm>
              <a:off x="10144885" y="5323562"/>
              <a:ext cx="14038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Oculus Story Studio</a:t>
              </a:r>
            </a:p>
          </p:txBody>
        </p:sp>
      </p:grpSp>
    </p:spTree>
    <p:extLst>
      <p:ext uri="{BB962C8B-B14F-4D97-AF65-F5344CB8AC3E}">
        <p14:creationId xmlns:p14="http://schemas.microsoft.com/office/powerpoint/2010/main" val="26687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3"/>
                                        </p:tgtEl>
                                        <p:attrNameLst>
                                          <p:attrName>ppt_w</p:attrName>
                                        </p:attrNameLst>
                                      </p:cBhvr>
                                      <p:tavLst>
                                        <p:tav tm="0">
                                          <p:val>
                                            <p:strVal val="ppt_w"/>
                                          </p:val>
                                        </p:tav>
                                        <p:tav tm="100000">
                                          <p:val>
                                            <p:fltVal val="0"/>
                                          </p:val>
                                        </p:tav>
                                      </p:tavLst>
                                    </p:anim>
                                    <p:anim calcmode="lin" valueType="num">
                                      <p:cBhvr>
                                        <p:cTn id="13" dur="500"/>
                                        <p:tgtEl>
                                          <p:spTgt spid="3"/>
                                        </p:tgtEl>
                                        <p:attrNameLst>
                                          <p:attrName>ppt_h</p:attrName>
                                        </p:attrNameLst>
                                      </p:cBhvr>
                                      <p:tavLst>
                                        <p:tav tm="0">
                                          <p:val>
                                            <p:strVal val="ppt_h"/>
                                          </p:val>
                                        </p:tav>
                                        <p:tav tm="100000">
                                          <p:val>
                                            <p:strVal val="ppt_h"/>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578BA4-F029-47C8-A760-9404885DE142}"/>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User Intent: Getting their Attention</a:t>
            </a:r>
            <a:br>
              <a:rPr lang="en-US" sz="3200" dirty="0">
                <a:solidFill>
                  <a:schemeClr val="bg1"/>
                </a:solidFill>
                <a:latin typeface="+mn-lt"/>
              </a:rPr>
            </a:br>
            <a:r>
              <a:rPr lang="en-US" sz="2000" dirty="0">
                <a:solidFill>
                  <a:schemeClr val="bg1"/>
                </a:solidFill>
                <a:latin typeface="+mn-lt"/>
              </a:rPr>
              <a:t>   </a:t>
            </a:r>
            <a:endParaRPr lang="en-US" sz="3200" dirty="0">
              <a:solidFill>
                <a:schemeClr val="bg1"/>
              </a:solidFill>
              <a:latin typeface="+mn-lt"/>
            </a:endParaRPr>
          </a:p>
        </p:txBody>
      </p:sp>
      <p:sp>
        <p:nvSpPr>
          <p:cNvPr id="7" name="TextBox 6">
            <a:extLst>
              <a:ext uri="{FF2B5EF4-FFF2-40B4-BE49-F238E27FC236}">
                <a16:creationId xmlns:a16="http://schemas.microsoft.com/office/drawing/2014/main" id="{9A42E239-DC44-483F-B25F-71A457C5D678}"/>
              </a:ext>
            </a:extLst>
          </p:cNvPr>
          <p:cNvSpPr txBox="1"/>
          <p:nvPr/>
        </p:nvSpPr>
        <p:spPr>
          <a:xfrm>
            <a:off x="1" y="1117600"/>
            <a:ext cx="7747000" cy="2116541"/>
          </a:xfrm>
          <a:prstGeom prst="rect">
            <a:avLst/>
          </a:prstGeom>
          <a:noFill/>
        </p:spPr>
        <p:txBody>
          <a:bodyPr wrap="square" rtlCol="0">
            <a:spAutoFit/>
          </a:bodyPr>
          <a:lstStyle/>
          <a:p>
            <a:pPr lvl="0">
              <a:lnSpc>
                <a:spcPct val="107000"/>
              </a:lnSpc>
              <a:defRPr/>
            </a:pPr>
            <a:endParaRPr lang="en-US" sz="2400" dirty="0">
              <a:solidFill>
                <a:prstClr val="white"/>
              </a:solidFill>
              <a:latin typeface="Calibri" panose="020F0502020204030204" pitchFamily="34" charset="0"/>
              <a:cs typeface="Times New Roman" panose="02020603050405020304" pitchFamily="18" charset="0"/>
              <a:hlinkClick r:id="rId2"/>
            </a:endParaRPr>
          </a:p>
          <a:p>
            <a:pPr lvl="0">
              <a:lnSpc>
                <a:spcPct val="107000"/>
              </a:lnSpc>
              <a:defRPr/>
            </a:pPr>
            <a:r>
              <a:rPr lang="en-US" sz="2800" dirty="0">
                <a:solidFill>
                  <a:prstClr val="white"/>
                </a:solidFill>
                <a:latin typeface="Calibri" panose="020F0502020204030204" pitchFamily="34" charset="0"/>
                <a:cs typeface="Times New Roman" panose="02020603050405020304" pitchFamily="18" charset="0"/>
              </a:rPr>
              <a:t>Torn</a:t>
            </a:r>
            <a:r>
              <a:rPr lang="en-US" sz="2400" dirty="0">
                <a:solidFill>
                  <a:prstClr val="white"/>
                </a:solidFill>
                <a:latin typeface="Calibri" panose="020F0502020204030204" pitchFamily="34" charset="0"/>
                <a:cs typeface="Times New Roman" panose="02020603050405020304" pitchFamily="18" charset="0"/>
              </a:rPr>
              <a:t> uses lighting very well</a:t>
            </a:r>
            <a:endParaRPr lang="en-US" sz="2400" dirty="0">
              <a:hlinkClick r:id="rId2"/>
            </a:endParaRPr>
          </a:p>
          <a:p>
            <a:pPr marL="342900" lvl="0" indent="-342900">
              <a:lnSpc>
                <a:spcPct val="107000"/>
              </a:lnSpc>
              <a:buFont typeface="Arial" panose="020B0604020202020204" pitchFamily="34" charset="0"/>
              <a:buChar char="•"/>
              <a:defRPr/>
            </a:pPr>
            <a:endParaRPr lang="en-US" sz="2400" dirty="0">
              <a:hlinkClick r:id="rId2"/>
            </a:endParaRPr>
          </a:p>
          <a:p>
            <a:pPr lvl="0">
              <a:lnSpc>
                <a:spcPct val="107000"/>
              </a:lnSpc>
              <a:defRPr/>
            </a:pPr>
            <a:r>
              <a:rPr lang="en-US" sz="2400" dirty="0">
                <a:hlinkClick r:id="rId2"/>
              </a:rPr>
              <a:t>https://www.youtube.com/watch?v=fcjf_t05BYQ</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090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5486438"/>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Audio is hard but is key to a successful VR experience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auditory systems are very sensitive and update faster than the visual systems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Audio from outside the experience will disconnect the user from your experience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Audio done right will draw the user in, affirming the experience</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It can set mood</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Supply the implication of content presence without the content (bird sounds)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Needs to provide the key details of the world and be localized</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Techniques for successful VR audio</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Audio matching content in the near, mid-range and far range zones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Ducking (lowing non-important audio)</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Listening Angle (things outside your FOV are attenuated)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https://www.google.com/search?q=Back+to+dinosaur+Island+VR+demo&amp;rlz=1C1CHBF_enUS802US802&amp;source=lnms&amp;tbm=isch&amp;sa=X&amp;ved=0ahUKEwjS4_Kr5q_gAhVL7YMKHd9RBLoQ_AUIECgD&amp;biw=973&amp;bih=935#imgrc=btjTyrFfrWCgLM</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Getting their Attention – Audio</a:t>
            </a:r>
            <a:br>
              <a:rPr lang="en-US" sz="3200" dirty="0">
                <a:solidFill>
                  <a:schemeClr val="bg1"/>
                </a:solidFill>
                <a:latin typeface="+mn-lt"/>
              </a:rPr>
            </a:br>
            <a:r>
              <a:rPr lang="en-US" sz="2000" dirty="0">
                <a:solidFill>
                  <a:schemeClr val="bg1"/>
                </a:solidFill>
                <a:latin typeface="+mn-lt"/>
              </a:rPr>
              <a:t>     </a:t>
            </a:r>
            <a:endParaRPr lang="en-US" sz="2200" dirty="0">
              <a:solidFill>
                <a:schemeClr val="bg1"/>
              </a:solidFill>
              <a:latin typeface="+mn-lt"/>
            </a:endParaRPr>
          </a:p>
        </p:txBody>
      </p:sp>
    </p:spTree>
    <p:extLst>
      <p:ext uri="{BB962C8B-B14F-4D97-AF65-F5344CB8AC3E}">
        <p14:creationId xmlns:p14="http://schemas.microsoft.com/office/powerpoint/2010/main" val="1528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6094279" cy="574997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Interesting physical limitations (</a:t>
            </a:r>
            <a:r>
              <a:rPr kumimoji="0" lang="en-US" sz="1800" b="0" i="1"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Medich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Standing: Easier to look left/right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Sitting: Easier to look up/down</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Think about this in terms of platform</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Head turning can be uncomfortable (</a:t>
            </a:r>
            <a:r>
              <a:rPr kumimoji="0" lang="en-US" sz="18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Alger</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Recommended view frustum ±35°</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Note that an Imax screen is 70° from center seat</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Anything over 77° isn’t comfortable for viewing</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center 55° get the primary focus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This is important for specific kinds of applications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Showing a video</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Using horizontal panels for user interface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79" y="274320"/>
            <a:ext cx="11664773" cy="822960"/>
          </a:xfrm>
        </p:spPr>
        <p:txBody>
          <a:bodyPr anchor="b" anchorCtr="0">
            <a:normAutofit/>
          </a:bodyPr>
          <a:lstStyle/>
          <a:p>
            <a:r>
              <a:rPr lang="en-US" sz="2800" dirty="0">
                <a:solidFill>
                  <a:schemeClr val="bg1"/>
                </a:solidFill>
                <a:latin typeface="+mn-lt"/>
              </a:rPr>
              <a:t>VR Design Specifics:  Physical factors that impact Target Zones </a:t>
            </a:r>
            <a:br>
              <a:rPr lang="en-US" sz="2800" dirty="0">
                <a:solidFill>
                  <a:schemeClr val="bg1"/>
                </a:solidFill>
                <a:latin typeface="+mn-lt"/>
              </a:rPr>
            </a:br>
            <a:endParaRPr lang="en-US" sz="2000" i="1" dirty="0">
              <a:solidFill>
                <a:schemeClr val="bg1"/>
              </a:solidFill>
              <a:highlight>
                <a:srgbClr val="FFFF00"/>
              </a:highlight>
              <a:latin typeface="+mn-lt"/>
            </a:endParaRPr>
          </a:p>
        </p:txBody>
      </p:sp>
      <p:pic>
        <p:nvPicPr>
          <p:cNvPr id="2050" name="Picture 2" descr="[âIMG]">
            <a:extLst>
              <a:ext uri="{FF2B5EF4-FFF2-40B4-BE49-F238E27FC236}">
                <a16:creationId xmlns:a16="http://schemas.microsoft.com/office/drawing/2014/main" id="{E7694D9D-77F2-48CD-819B-DCC397D2E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109" y="1226916"/>
            <a:ext cx="5871238" cy="47850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rock&#10;&#10;Description automatically generated">
            <a:extLst>
              <a:ext uri="{FF2B5EF4-FFF2-40B4-BE49-F238E27FC236}">
                <a16:creationId xmlns:a16="http://schemas.microsoft.com/office/drawing/2014/main" id="{6C684A5A-B24C-4735-92A0-3E93AC92A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025" y="1226916"/>
            <a:ext cx="5878322" cy="3306556"/>
          </a:xfrm>
          <a:prstGeom prst="rect">
            <a:avLst/>
          </a:prstGeom>
        </p:spPr>
      </p:pic>
      <p:grpSp>
        <p:nvGrpSpPr>
          <p:cNvPr id="8" name="Group 7">
            <a:extLst>
              <a:ext uri="{FF2B5EF4-FFF2-40B4-BE49-F238E27FC236}">
                <a16:creationId xmlns:a16="http://schemas.microsoft.com/office/drawing/2014/main" id="{94B68E18-93AF-49EF-BC07-9AC705CD88B4}"/>
              </a:ext>
            </a:extLst>
          </p:cNvPr>
          <p:cNvGrpSpPr/>
          <p:nvPr/>
        </p:nvGrpSpPr>
        <p:grpSpPr>
          <a:xfrm>
            <a:off x="6144282" y="1226915"/>
            <a:ext cx="5891996" cy="3598657"/>
            <a:chOff x="6144282" y="1226915"/>
            <a:chExt cx="5891996" cy="3598657"/>
          </a:xfrm>
        </p:grpSpPr>
        <p:pic>
          <p:nvPicPr>
            <p:cNvPr id="6" name="Picture 5" descr="A blue screen&#10;&#10;Description automatically generated">
              <a:extLst>
                <a:ext uri="{FF2B5EF4-FFF2-40B4-BE49-F238E27FC236}">
                  <a16:creationId xmlns:a16="http://schemas.microsoft.com/office/drawing/2014/main" id="{D0325E3C-DF32-4906-BCBC-72B0C01B7272}"/>
                </a:ext>
              </a:extLst>
            </p:cNvPr>
            <p:cNvPicPr>
              <a:picLocks noChangeAspect="1"/>
            </p:cNvPicPr>
            <p:nvPr/>
          </p:nvPicPr>
          <p:blipFill rotWithShape="1">
            <a:blip r:embed="rId5">
              <a:extLst>
                <a:ext uri="{28A0092B-C50C-407E-A947-70E740481C1C}">
                  <a14:useLocalDpi xmlns:a14="http://schemas.microsoft.com/office/drawing/2010/main" val="0"/>
                </a:ext>
              </a:extLst>
            </a:blip>
            <a:srcRect t="8784" b="9779"/>
            <a:stretch/>
          </p:blipFill>
          <p:spPr>
            <a:xfrm>
              <a:off x="6144282" y="1226915"/>
              <a:ext cx="5891996" cy="3598657"/>
            </a:xfrm>
            <a:prstGeom prst="rect">
              <a:avLst/>
            </a:prstGeom>
          </p:spPr>
        </p:pic>
        <p:sp>
          <p:nvSpPr>
            <p:cNvPr id="9" name="TextBox 8">
              <a:extLst>
                <a:ext uri="{FF2B5EF4-FFF2-40B4-BE49-F238E27FC236}">
                  <a16:creationId xmlns:a16="http://schemas.microsoft.com/office/drawing/2014/main" id="{D52802C5-5ABE-42FA-A76A-608D1E365E3B}"/>
                </a:ext>
              </a:extLst>
            </p:cNvPr>
            <p:cNvSpPr txBox="1"/>
            <p:nvPr/>
          </p:nvSpPr>
          <p:spPr>
            <a:xfrm>
              <a:off x="6243865" y="4533472"/>
              <a:ext cx="18011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00" b="0" i="0" u="none" strike="noStrike" kern="1200" cap="none" spc="0" normalizeH="0" baseline="0" noProof="0" dirty="0" err="1">
                  <a:ln>
                    <a:noFill/>
                  </a:ln>
                  <a:solidFill>
                    <a:prstClr val="white"/>
                  </a:solidFill>
                  <a:effectLst/>
                  <a:uLnTx/>
                  <a:uFillTx/>
                  <a:latin typeface="Calibri" panose="020F0502020204030204"/>
                  <a:ea typeface="+mn-ea"/>
                  <a:cs typeface="+mn-cs"/>
                </a:rPr>
                <a:t>Nixson</a:t>
              </a: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00" b="0" i="0" u="none" strike="noStrike" kern="1200" cap="none" spc="0" normalizeH="0" baseline="0" noProof="0" dirty="0" err="1">
                  <a:ln>
                    <a:noFill/>
                  </a:ln>
                  <a:solidFill>
                    <a:prstClr val="white"/>
                  </a:solidFill>
                  <a:effectLst/>
                  <a:uLnTx/>
                  <a:uFillTx/>
                  <a:latin typeface="Calibri" panose="020F0502020204030204"/>
                  <a:ea typeface="+mn-ea"/>
                  <a:cs typeface="+mn-cs"/>
                </a:rPr>
                <a:t>Sysanga</a:t>
              </a: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4797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2076253" cy="2209836"/>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79" y="274320"/>
            <a:ext cx="11671029" cy="822960"/>
          </a:xfrm>
        </p:spPr>
        <p:txBody>
          <a:bodyPr anchor="b" anchorCtr="0">
            <a:normAutofit fontScale="90000"/>
          </a:bodyPr>
          <a:lstStyle/>
          <a:p>
            <a:r>
              <a:rPr lang="en-US" sz="3100" dirty="0">
                <a:solidFill>
                  <a:schemeClr val="bg1"/>
                </a:solidFill>
                <a:latin typeface="+mn-lt"/>
              </a:rPr>
              <a:t>VR Design Ergonomics: Visual Discomfort </a:t>
            </a:r>
            <a:r>
              <a:rPr lang="en-US" sz="3200" dirty="0">
                <a:solidFill>
                  <a:schemeClr val="bg1"/>
                </a:solidFill>
                <a:latin typeface="+mn-lt"/>
              </a:rPr>
              <a:t>- </a:t>
            </a:r>
            <a:r>
              <a:rPr lang="en-US" sz="2700" dirty="0">
                <a:solidFill>
                  <a:schemeClr val="bg1"/>
                </a:solidFill>
                <a:latin typeface="+mn-lt"/>
              </a:rPr>
              <a:t>The eye’s convergence rotation angle</a:t>
            </a:r>
            <a:br>
              <a:rPr lang="en-US" sz="2000" dirty="0">
                <a:solidFill>
                  <a:schemeClr val="bg1"/>
                </a:solidFill>
                <a:latin typeface="+mn-lt"/>
              </a:rPr>
            </a:br>
            <a:r>
              <a:rPr lang="en-US" sz="2200" i="1" dirty="0">
                <a:solidFill>
                  <a:prstClr val="white"/>
                </a:solidFill>
                <a:latin typeface="Calibri" panose="020F0502020204030204"/>
              </a:rPr>
              <a:t>Alger</a:t>
            </a:r>
            <a:endParaRPr lang="en-US" sz="2200" dirty="0">
              <a:solidFill>
                <a:schemeClr val="bg1"/>
              </a:solidFill>
              <a:latin typeface="+mn-lt"/>
            </a:endParaRPr>
          </a:p>
        </p:txBody>
      </p:sp>
      <p:pic>
        <p:nvPicPr>
          <p:cNvPr id="8" name="Picture 7" descr="A picture containing sky, boat, scale&#10;&#10;Description automatically generated">
            <a:extLst>
              <a:ext uri="{FF2B5EF4-FFF2-40B4-BE49-F238E27FC236}">
                <a16:creationId xmlns:a16="http://schemas.microsoft.com/office/drawing/2014/main" id="{6E0BF056-ACE6-4DF4-A2D2-0BF2BE39F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623" y="1325880"/>
            <a:ext cx="9144753" cy="4572376"/>
          </a:xfrm>
          <a:prstGeom prst="rect">
            <a:avLst/>
          </a:prstGeom>
        </p:spPr>
      </p:pic>
    </p:spTree>
    <p:extLst>
      <p:ext uri="{BB962C8B-B14F-4D97-AF65-F5344CB8AC3E}">
        <p14:creationId xmlns:p14="http://schemas.microsoft.com/office/powerpoint/2010/main" val="25921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8" y="1226916"/>
            <a:ext cx="7391553" cy="438337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Best Content Depth in VR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Because of the convergence rotational angle of the eye</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Anything within .5 meters of the head crosses the eyes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According to Oculus you shouldn’t put anything to read or focus on inside 1 meters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Content in VR shows best between 1 and 10 meters, 10 to 20 meters provides good VR</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Anything beyond 20 meters and the eyes see the same image (flattening it out)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Since greater than 20 meters is flat you can fake it.</a:t>
            </a:r>
          </a:p>
          <a:p>
            <a:pPr marL="800100" lvl="1" indent="-342900">
              <a:lnSpc>
                <a:spcPct val="107000"/>
              </a:lnSpc>
              <a:buFont typeface="Arial" panose="020B0604020202020204" pitchFamily="34" charset="0"/>
              <a:buChar char="•"/>
            </a:pPr>
            <a:r>
              <a:rPr lang="en-US" sz="2000" dirty="0">
                <a:hlinkClick r:id="rId3"/>
              </a:rPr>
              <a:t>https://www.youtube.com/watch?v=Tl9BFHslqbU</a:t>
            </a: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79" y="274320"/>
            <a:ext cx="11664773" cy="822960"/>
          </a:xfrm>
        </p:spPr>
        <p:txBody>
          <a:bodyPr anchor="b" anchorCtr="0">
            <a:normAutofit/>
          </a:bodyPr>
          <a:lstStyle/>
          <a:p>
            <a:r>
              <a:rPr lang="en-US" sz="2800" dirty="0">
                <a:solidFill>
                  <a:schemeClr val="bg1"/>
                </a:solidFill>
                <a:latin typeface="+mn-lt"/>
              </a:rPr>
              <a:t>VR Design Specifics:</a:t>
            </a:r>
            <a:r>
              <a:rPr lang="en-US" sz="2000" dirty="0">
                <a:solidFill>
                  <a:schemeClr val="bg1"/>
                </a:solidFill>
                <a:latin typeface="+mn-lt"/>
              </a:rPr>
              <a:t>  </a:t>
            </a:r>
            <a:br>
              <a:rPr lang="en-US" sz="2000" dirty="0">
                <a:solidFill>
                  <a:schemeClr val="bg1"/>
                </a:solidFill>
                <a:latin typeface="+mn-lt"/>
              </a:rPr>
            </a:br>
            <a:r>
              <a:rPr lang="en-US" sz="2000" i="1" dirty="0">
                <a:solidFill>
                  <a:schemeClr val="bg1"/>
                </a:solidFill>
                <a:latin typeface="+mn-lt"/>
              </a:rPr>
              <a:t>Joe Ludwig (Valve)</a:t>
            </a:r>
            <a:endParaRPr lang="en-US" sz="2000" i="1" dirty="0">
              <a:solidFill>
                <a:schemeClr val="bg1"/>
              </a:solidFill>
              <a:highlight>
                <a:srgbClr val="FFFF00"/>
              </a:highlight>
              <a:latin typeface="+mn-lt"/>
            </a:endParaRPr>
          </a:p>
        </p:txBody>
      </p:sp>
      <p:pic>
        <p:nvPicPr>
          <p:cNvPr id="4" name="Picture 3" descr="A close up of a cat&#10;&#10;Description automatically generated">
            <a:extLst>
              <a:ext uri="{FF2B5EF4-FFF2-40B4-BE49-F238E27FC236}">
                <a16:creationId xmlns:a16="http://schemas.microsoft.com/office/drawing/2014/main" id="{6A53C12D-B15F-4AAD-9585-8B37FC1E1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408" y="1317925"/>
            <a:ext cx="4688917" cy="3822692"/>
          </a:xfrm>
          <a:prstGeom prst="rect">
            <a:avLst/>
          </a:prstGeom>
        </p:spPr>
      </p:pic>
    </p:spTree>
    <p:extLst>
      <p:ext uri="{BB962C8B-B14F-4D97-AF65-F5344CB8AC3E}">
        <p14:creationId xmlns:p14="http://schemas.microsoft.com/office/powerpoint/2010/main" val="303447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2A7A-E36C-41DB-8945-E4D75325E601}"/>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27BAF041-A2F4-4F68-AEA7-2D2430E7C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 y="0"/>
            <a:ext cx="12281006" cy="6885290"/>
          </a:xfrm>
        </p:spPr>
      </p:pic>
    </p:spTree>
    <p:extLst>
      <p:ext uri="{BB962C8B-B14F-4D97-AF65-F5344CB8AC3E}">
        <p14:creationId xmlns:p14="http://schemas.microsoft.com/office/powerpoint/2010/main" val="144833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175F-91BB-403B-AA22-C9C321F82B8D}"/>
              </a:ext>
            </a:extLst>
          </p:cNvPr>
          <p:cNvSpPr>
            <a:spLocks noGrp="1"/>
          </p:cNvSpPr>
          <p:nvPr>
            <p:ph type="title"/>
          </p:nvPr>
        </p:nvSpPr>
        <p:spPr/>
        <p:txBody>
          <a:bodyPr/>
          <a:lstStyle/>
          <a:p>
            <a:endParaRPr lang="en-US"/>
          </a:p>
        </p:txBody>
      </p:sp>
      <p:pic>
        <p:nvPicPr>
          <p:cNvPr id="5" name="Content Placeholder 4" descr="A picture containing animal, bird&#10;&#10;Description automatically generated">
            <a:extLst>
              <a:ext uri="{FF2B5EF4-FFF2-40B4-BE49-F238E27FC236}">
                <a16:creationId xmlns:a16="http://schemas.microsoft.com/office/drawing/2014/main" id="{2C63FDEE-5D58-4D7E-AFCB-2DB43B01E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310533" cy="6876143"/>
          </a:xfrm>
        </p:spPr>
      </p:pic>
    </p:spTree>
    <p:extLst>
      <p:ext uri="{BB962C8B-B14F-4D97-AF65-F5344CB8AC3E}">
        <p14:creationId xmlns:p14="http://schemas.microsoft.com/office/powerpoint/2010/main" val="370353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2076253" cy="2209836"/>
          </a:xfrm>
          <a:prstGeom prst="rect">
            <a:avLst/>
          </a:prstGeom>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Ergonomics: User Information zones (Top Down)</a:t>
            </a:r>
            <a:br>
              <a:rPr lang="en-US" sz="3200" dirty="0">
                <a:solidFill>
                  <a:schemeClr val="bg1"/>
                </a:solidFill>
                <a:latin typeface="+mn-lt"/>
              </a:rPr>
            </a:br>
            <a:r>
              <a:rPr lang="en-US" sz="2000" i="1" dirty="0">
                <a:solidFill>
                  <a:schemeClr val="bg1"/>
                </a:solidFill>
              </a:rPr>
              <a:t>Alger</a:t>
            </a:r>
            <a:endParaRPr lang="en-US" sz="3200" dirty="0">
              <a:solidFill>
                <a:schemeClr val="bg1"/>
              </a:solidFill>
              <a:latin typeface="+mn-lt"/>
            </a:endParaRPr>
          </a:p>
        </p:txBody>
      </p:sp>
      <p:pic>
        <p:nvPicPr>
          <p:cNvPr id="5" name="Picture 4" descr="A screenshot of a cell phone&#10;&#10;Description automatically generated">
            <a:extLst>
              <a:ext uri="{FF2B5EF4-FFF2-40B4-BE49-F238E27FC236}">
                <a16:creationId xmlns:a16="http://schemas.microsoft.com/office/drawing/2014/main" id="{AB3CEC63-7F98-41D4-8382-21FD5D95F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34" y="1325880"/>
            <a:ext cx="9144131" cy="4570580"/>
          </a:xfrm>
          <a:prstGeom prst="rect">
            <a:avLst/>
          </a:prstGeom>
        </p:spPr>
      </p:pic>
    </p:spTree>
    <p:extLst>
      <p:ext uri="{BB962C8B-B14F-4D97-AF65-F5344CB8AC3E}">
        <p14:creationId xmlns:p14="http://schemas.microsoft.com/office/powerpoint/2010/main" val="2148884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516449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Users are impacted by the weight of HMDs</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Weight of the average human head: 	    4500-5000g (10-11 pounds)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Rift:						    470g (1.04 pounds)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Vive</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563g (1.24 pounds)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PSVR: 					    610g (1.34 pounds)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Quest: 					    571g (1.26 pounds)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HTC Cosmos: 		    		    Less than the </a:t>
            </a: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Vive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Valve Index:					    807g (</a:t>
            </a:r>
            <a:r>
              <a:rPr lang="en-US" sz="2400">
                <a:solidFill>
                  <a:prstClr val="white"/>
                </a:solidFill>
                <a:latin typeface="Calibri" panose="020F0502020204030204"/>
              </a:rPr>
              <a:t>1.78 pounds)</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Ergonomic studies show that (if sitting) a monitor is should be 15° - 50° below horizon</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Accounting For head tilt of 5 ° - 15°</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And this doesn’t include the additional weight of an HMD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822960"/>
          </a:xfrm>
        </p:spPr>
        <p:txBody>
          <a:bodyPr anchor="b" anchorCtr="0">
            <a:normAutofit/>
          </a:bodyPr>
          <a:lstStyle/>
          <a:p>
            <a:r>
              <a:rPr lang="en-US" sz="2800" dirty="0">
                <a:solidFill>
                  <a:schemeClr val="bg1"/>
                </a:solidFill>
                <a:latin typeface="+mn-lt"/>
              </a:rPr>
              <a:t>VR Design Specifics: Human posture &amp; HMD weight </a:t>
            </a:r>
            <a:br>
              <a:rPr lang="en-US" sz="3200" dirty="0">
                <a:solidFill>
                  <a:schemeClr val="bg1"/>
                </a:solidFill>
                <a:latin typeface="+mn-lt"/>
              </a:rPr>
            </a:br>
            <a:r>
              <a:rPr lang="en-US" sz="2000" i="1" dirty="0" err="1">
                <a:solidFill>
                  <a:prstClr val="white"/>
                </a:solidFill>
                <a:latin typeface="Calibri" panose="020F0502020204030204"/>
              </a:rPr>
              <a:t>Agler</a:t>
            </a:r>
            <a:r>
              <a:rPr lang="en-US" sz="2000" i="1" dirty="0">
                <a:solidFill>
                  <a:prstClr val="white"/>
                </a:solidFill>
                <a:latin typeface="Calibri" panose="020F0502020204030204"/>
              </a:rPr>
              <a:t> (Google)</a:t>
            </a:r>
            <a:endParaRPr lang="en-US" sz="3200" dirty="0">
              <a:solidFill>
                <a:schemeClr val="bg1"/>
              </a:solidFill>
              <a:latin typeface="+mn-lt"/>
            </a:endParaRPr>
          </a:p>
        </p:txBody>
      </p:sp>
    </p:spTree>
    <p:extLst>
      <p:ext uri="{BB962C8B-B14F-4D97-AF65-F5344CB8AC3E}">
        <p14:creationId xmlns:p14="http://schemas.microsoft.com/office/powerpoint/2010/main" val="19074241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4987</TotalTime>
  <Words>2011</Words>
  <Application>Microsoft Office PowerPoint</Application>
  <PresentationFormat>Widescreen</PresentationFormat>
  <Paragraphs>216</Paragraphs>
  <Slides>23</Slides>
  <Notes>16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1_Office Theme</vt:lpstr>
      <vt:lpstr>PowerPoint Presentation</vt:lpstr>
      <vt:lpstr>PowerPoint Presentation</vt:lpstr>
      <vt:lpstr>VR Design Specifics:  Physical factors that impact Target Zones  </vt:lpstr>
      <vt:lpstr>VR Design Ergonomics: Visual Discomfort - The eye’s convergence rotation angle Alger</vt:lpstr>
      <vt:lpstr>VR Design Specifics:   Joe Ludwig (Valve)</vt:lpstr>
      <vt:lpstr>PowerPoint Presentation</vt:lpstr>
      <vt:lpstr>PowerPoint Presentation</vt:lpstr>
      <vt:lpstr>VR Design Ergonomics: User Information zones (Top Down) Alger</vt:lpstr>
      <vt:lpstr>VR Design Specifics: Human posture &amp; HMD weight  Agler (Google)</vt:lpstr>
      <vt:lpstr>VR Design Specifics – Ergonomics Alger</vt:lpstr>
      <vt:lpstr>VR Design Ergonomics: User Information Zones (Out of the Eyes) Alger</vt:lpstr>
      <vt:lpstr>Examples of where NOT to put interface or content</vt:lpstr>
      <vt:lpstr>VR Design: General Concerns – Presence &amp; Narrative  </vt:lpstr>
      <vt:lpstr>AR/VR Design requires you to think like a Stage Designer for Theater Christopher Mc Alorum for Venture Beat</vt:lpstr>
      <vt:lpstr>AR/VR Design requires you to think like a Stage Designer for Theater Christopher Mc Alorum for Venture Beat</vt:lpstr>
      <vt:lpstr>AR/VR Design requires you to think like a Stage Designer for Theater Christopher Mc Alorum for Venture Beat</vt:lpstr>
      <vt:lpstr>VR Design: General Concerns – Presence &amp; Narrative    </vt:lpstr>
      <vt:lpstr>VR Design: User Intent    </vt:lpstr>
      <vt:lpstr>PowerPoint Presentation</vt:lpstr>
      <vt:lpstr>User Intent: Getting their Attention, so they can choose    </vt:lpstr>
      <vt:lpstr>User Intent: Getting their Attention    </vt:lpstr>
      <vt:lpstr>User Intent: Getting their Attention    </vt:lpstr>
      <vt:lpstr>Getting their Attention – Audio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Cermak</dc:creator>
  <cp:lastModifiedBy>Dan Cermak</cp:lastModifiedBy>
  <cp:revision>10</cp:revision>
  <dcterms:created xsi:type="dcterms:W3CDTF">2019-09-22T15:27:17Z</dcterms:created>
  <dcterms:modified xsi:type="dcterms:W3CDTF">2020-02-24T14:23:33Z</dcterms:modified>
</cp:coreProperties>
</file>